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7" r:id="rId3"/>
    <p:sldId id="258" r:id="rId4"/>
    <p:sldId id="259" r:id="rId5"/>
    <p:sldId id="262" r:id="rId6"/>
    <p:sldId id="260" r:id="rId7"/>
    <p:sldId id="261"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1B4FBAC1-9259-41E6-967C-942F19277C80}">
          <p14:sldIdLst>
            <p14:sldId id="256"/>
            <p14:sldId id="257"/>
            <p14:sldId id="258"/>
            <p14:sldId id="259"/>
            <p14:sldId id="262"/>
            <p14:sldId id="260"/>
            <p14:sldId id="26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BE28"/>
    <a:srgbClr val="006983"/>
    <a:srgbClr val="CCECFF"/>
    <a:srgbClr val="4FFFDE"/>
    <a:srgbClr val="4FFF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4994" autoAdjust="0"/>
  </p:normalViewPr>
  <p:slideViewPr>
    <p:cSldViewPr>
      <p:cViewPr>
        <p:scale>
          <a:sx n="50" d="100"/>
          <a:sy n="50" d="100"/>
        </p:scale>
        <p:origin x="-1650"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CFE67F3-CC04-4D71-A9C9-36C3F85B6194}" type="datetimeFigureOut">
              <a:rPr lang="en-GB" smtClean="0"/>
              <a:t>25/02/2014</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763F6C9-BB77-41FD-BCF6-2F533061C4EA}" type="slidenum">
              <a:rPr lang="en-GB" smtClean="0"/>
              <a:t>‹#›</a:t>
            </a:fld>
            <a:endParaRPr lang="en-GB"/>
          </a:p>
        </p:txBody>
      </p:sp>
    </p:spTree>
    <p:extLst>
      <p:ext uri="{BB962C8B-B14F-4D97-AF65-F5344CB8AC3E}">
        <p14:creationId xmlns:p14="http://schemas.microsoft.com/office/powerpoint/2010/main" val="1755089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490299F-ADCE-48A9-9C7A-D41206AE5FDC}" type="datetimeFigureOut">
              <a:rPr lang="en-GB" smtClean="0"/>
              <a:t>25/02/2014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97DC8CB-F7AB-4FA7-96B3-8AF5BFB11C4A}" type="slidenum">
              <a:rPr lang="en-GB" smtClean="0"/>
              <a:t>‹#›</a:t>
            </a:fld>
            <a:endParaRPr lang="en-GB"/>
          </a:p>
        </p:txBody>
      </p:sp>
    </p:spTree>
    <p:extLst>
      <p:ext uri="{BB962C8B-B14F-4D97-AF65-F5344CB8AC3E}">
        <p14:creationId xmlns:p14="http://schemas.microsoft.com/office/powerpoint/2010/main" val="1553596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97DC8CB-F7AB-4FA7-96B3-8AF5BFB11C4A}" type="slidenum">
              <a:rPr lang="en-GB" smtClean="0"/>
              <a:t>1</a:t>
            </a:fld>
            <a:endParaRPr lang="en-GB"/>
          </a:p>
        </p:txBody>
      </p:sp>
    </p:spTree>
    <p:extLst>
      <p:ext uri="{BB962C8B-B14F-4D97-AF65-F5344CB8AC3E}">
        <p14:creationId xmlns:p14="http://schemas.microsoft.com/office/powerpoint/2010/main" val="2778138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i="1" kern="1200" dirty="0" smtClean="0">
                <a:solidFill>
                  <a:schemeClr val="tx1"/>
                </a:solidFill>
                <a:effectLst/>
                <a:latin typeface="+mn-lt"/>
                <a:ea typeface="+mn-ea"/>
                <a:cs typeface="+mn-cs"/>
              </a:rPr>
              <a:t>Big Squeeze</a:t>
            </a:r>
            <a:r>
              <a:rPr lang="en-NZ" sz="1200" kern="1200" dirty="0" smtClean="0">
                <a:solidFill>
                  <a:schemeClr val="tx1"/>
                </a:solidFill>
                <a:effectLst/>
                <a:latin typeface="+mn-lt"/>
                <a:ea typeface="+mn-ea"/>
                <a:cs typeface="+mn-cs"/>
              </a:rPr>
              <a:t> - LVSC’s annual survey and report on the impact of the recession and cuts on Londoners and London’s VCS (2013 report: 240 responses, 185 organisations)</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Three quarters of respondents reported welfare reforms had affected their clients</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Key policies – bedroom tax, housing benefit/LHA changes, disability benefits, increase in sanctioning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Context – confusing series of changes; cuts to local services – in particular advice and information – LA and VCS; [check BS for wider changes – health </a:t>
            </a:r>
            <a:r>
              <a:rPr lang="en-NZ" sz="1200" kern="1200" dirty="0" err="1" smtClean="0">
                <a:solidFill>
                  <a:schemeClr val="tx1"/>
                </a:solidFill>
                <a:effectLst/>
                <a:latin typeface="+mn-lt"/>
                <a:ea typeface="+mn-ea"/>
                <a:cs typeface="+mn-cs"/>
              </a:rPr>
              <a:t>etc</a:t>
            </a:r>
            <a:r>
              <a:rPr lang="en-NZ" sz="1200" kern="120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Impacts – confusion, fear/anxiety, reported increases in MH/DV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i="1" kern="1200" dirty="0" smtClean="0">
                <a:solidFill>
                  <a:schemeClr val="tx1"/>
                </a:solidFill>
                <a:effectLst/>
                <a:latin typeface="+mn-lt"/>
                <a:ea typeface="+mn-ea"/>
                <a:cs typeface="+mn-cs"/>
              </a:rPr>
              <a:t>London’s Poverty Profile 2013 </a:t>
            </a:r>
            <a:r>
              <a:rPr lang="en-NZ" sz="1200" kern="1200" dirty="0" smtClean="0">
                <a:solidFill>
                  <a:schemeClr val="tx1"/>
                </a:solidFill>
                <a:effectLst/>
                <a:latin typeface="+mn-lt"/>
                <a:ea typeface="+mn-ea"/>
                <a:cs typeface="+mn-cs"/>
              </a:rPr>
              <a:t>– changing face of poverty - poverty on the rise among working households, outer London boroughs, private rented sector</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697DC8CB-F7AB-4FA7-96B3-8AF5BFB11C4A}" type="slidenum">
              <a:rPr lang="en-GB" smtClean="0"/>
              <a:t>2</a:t>
            </a:fld>
            <a:endParaRPr lang="en-GB"/>
          </a:p>
        </p:txBody>
      </p:sp>
    </p:spTree>
    <p:extLst>
      <p:ext uri="{BB962C8B-B14F-4D97-AF65-F5344CB8AC3E}">
        <p14:creationId xmlns:p14="http://schemas.microsoft.com/office/powerpoint/2010/main" val="666598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i="1" kern="1200" dirty="0" smtClean="0">
                <a:solidFill>
                  <a:schemeClr val="tx1"/>
                </a:solidFill>
                <a:effectLst/>
                <a:latin typeface="+mn-lt"/>
                <a:ea typeface="+mn-ea"/>
                <a:cs typeface="+mn-cs"/>
              </a:rPr>
              <a:t>Big Squeeze - </a:t>
            </a:r>
            <a:r>
              <a:rPr lang="en-NZ" sz="1200" kern="1200" dirty="0" smtClean="0">
                <a:solidFill>
                  <a:schemeClr val="tx1"/>
                </a:solidFill>
                <a:effectLst/>
                <a:latin typeface="+mn-lt"/>
                <a:ea typeface="+mn-ea"/>
                <a:cs typeface="+mn-cs"/>
              </a:rPr>
              <a:t>Valuable evidence base on key issues and challenges, health of organisations, etc. Since 2010, consistent trend – ‘double whammy’ - decreased resources, increased demand - groups struggling to meet demand. Toynbee “20% above target”</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VCS finances – fragile</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Decreased income in the last year?			51% Yes (22% No)</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Expect decrease in next year?				34% Yes (19% No)</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Covered running costs with reserves in the </a:t>
            </a:r>
            <a:r>
              <a:rPr lang="en-NZ" sz="1200" kern="1200" dirty="0" err="1" smtClean="0">
                <a:solidFill>
                  <a:schemeClr val="tx1"/>
                </a:solidFill>
                <a:effectLst/>
                <a:latin typeface="+mn-lt"/>
                <a:ea typeface="+mn-ea"/>
                <a:cs typeface="+mn-cs"/>
              </a:rPr>
              <a:t>lat</a:t>
            </a:r>
            <a:r>
              <a:rPr lang="en-NZ" sz="1200" kern="1200" dirty="0" smtClean="0">
                <a:solidFill>
                  <a:schemeClr val="tx1"/>
                </a:solidFill>
                <a:effectLst/>
                <a:latin typeface="+mn-lt"/>
                <a:ea typeface="+mn-ea"/>
                <a:cs typeface="+mn-cs"/>
              </a:rPr>
              <a:t> year?		53% Yes</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Less than 3 months running costs in reserves?		50% Yes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697DC8CB-F7AB-4FA7-96B3-8AF5BFB11C4A}" type="slidenum">
              <a:rPr lang="en-GB" smtClean="0"/>
              <a:t>3</a:t>
            </a:fld>
            <a:endParaRPr lang="en-GB"/>
          </a:p>
        </p:txBody>
      </p:sp>
    </p:spTree>
    <p:extLst>
      <p:ext uri="{BB962C8B-B14F-4D97-AF65-F5344CB8AC3E}">
        <p14:creationId xmlns:p14="http://schemas.microsoft.com/office/powerpoint/2010/main" val="666598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smtClean="0">
                <a:solidFill>
                  <a:schemeClr val="tx1"/>
                </a:solidFill>
                <a:effectLst/>
                <a:latin typeface="+mn-lt"/>
                <a:ea typeface="+mn-ea"/>
                <a:cs typeface="+mn-cs"/>
              </a:rPr>
              <a:t>Although most communities served by the voluntary and community sector appear to have been hit by the economic climate and reforms in some way, feedback from the survey (reinforced by further analysis and research) suggests that it is hitting the most disadvantaged hardest – people who are poor, young, old, disabled, carers, minority communities and combinations of those. The poorest families face high inflation, high unemployment, stagnating wages and the triple whammy of benefit cuts, service cuts and advice sector cuts.</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“The cuts to local councils and charities has impacted on the services to Family Carers and the people they care for - less respite, less day care and a lot of services being charged for that were once free. Funding to services for single ethnic groups has been totally cut by the Government and there are no services being offered to fill this gap.”</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(Irish Community Services, Family Carers Project)</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“We are seeing an increased number of agencies seeking support on understanding and working with people affected by the welfare reforms, including housing issues, tackling funding crisis for their organisations, finding ways to enter consortia (but finding it impossible to compete), understanding how they fit into the new health streams with care and commissioning groups.”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(Irish in Britain)</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“We have huge difficulties working with the borough and NHS commissioners because they desire to only work with big organisations. We are struggling as they reject those who are not part of a consortium. The local CBS is unsympathetic and it is acting as a competitor. Commissioners are trying to squeeze out small organisations especially the black and ethnic minority organisations.”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697DC8CB-F7AB-4FA7-96B3-8AF5BFB11C4A}" type="slidenum">
              <a:rPr lang="en-GB" smtClean="0"/>
              <a:t>4</a:t>
            </a:fld>
            <a:endParaRPr lang="en-GB"/>
          </a:p>
        </p:txBody>
      </p:sp>
    </p:spTree>
    <p:extLst>
      <p:ext uri="{BB962C8B-B14F-4D97-AF65-F5344CB8AC3E}">
        <p14:creationId xmlns:p14="http://schemas.microsoft.com/office/powerpoint/2010/main" val="666598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smtClean="0">
                <a:solidFill>
                  <a:schemeClr val="tx1"/>
                </a:solidFill>
                <a:effectLst/>
                <a:latin typeface="+mn-lt"/>
                <a:ea typeface="+mn-ea"/>
                <a:cs typeface="+mn-cs"/>
              </a:rPr>
              <a:t>Although most communities served by the voluntary and community sector appear to have been hit by the economic climate and reforms in some way, feedback from the survey (reinforced by further analysis and research) suggests that it is hitting the most disadvantaged hardest – people who are poor, young, old, disabled, carers, minority communities and combinations of those. The poorest families face high inflation, high unemployment, stagnating wages and the triple whammy of benefit cuts, service cuts and advice sector cuts.</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“The cuts to local councils and charities has impacted on the services to Family Carers and the people they care for - less respite, less day care and a lot of services being charged for that were once free. Funding to services for single ethnic groups has been totally cut by the Government and there are no services being offered to fill this gap.”</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(Irish Community Services, Family Carers Project)</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“We are seeing an increased number of agencies seeking support on understanding and working with people affected by the welfare reforms, including housing issues, tackling funding crisis for their organisations, finding ways to enter consortia (but finding it impossible to compete), understanding how they fit into the new health streams with care and commissioning groups.”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(Irish in Britain)</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“We have huge difficulties working with the borough and NHS commissioners because they desire to only work with big organisations. We are struggling as they reject those who are not part of a consortium. The local CBS is unsympathetic and it is acting as a competitor. Commissioners are trying to squeeze out small organisations especially the black and ethnic minority organisations.”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697DC8CB-F7AB-4FA7-96B3-8AF5BFB11C4A}" type="slidenum">
              <a:rPr lang="en-GB" smtClean="0"/>
              <a:t>5</a:t>
            </a:fld>
            <a:endParaRPr lang="en-GB"/>
          </a:p>
        </p:txBody>
      </p:sp>
    </p:spTree>
    <p:extLst>
      <p:ext uri="{BB962C8B-B14F-4D97-AF65-F5344CB8AC3E}">
        <p14:creationId xmlns:p14="http://schemas.microsoft.com/office/powerpoint/2010/main" val="666598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smtClean="0">
                <a:solidFill>
                  <a:schemeClr val="tx1"/>
                </a:solidFill>
                <a:effectLst/>
                <a:latin typeface="+mn-lt"/>
                <a:ea typeface="+mn-ea"/>
                <a:cs typeface="+mn-cs"/>
              </a:rPr>
              <a:t>Redundancy – 30%</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Merger – 10%</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Closed services – 27% (open services – 32%)</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Big Squeeze – key theme – innovation universally, orgs are changing their approach</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Some positive changes – albeit under duress</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Different kinds of innovation:</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Increased business efficiency</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New tools – digital/remote access</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Redesign services</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Increased use of volunteers</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Increase partnership work – delivery partnerships (70%), informal partnerships, signposting</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Improved working with funders/commissioners</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Review/reconfirm strategic direction</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Seek new business opportunities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697DC8CB-F7AB-4FA7-96B3-8AF5BFB11C4A}" type="slidenum">
              <a:rPr lang="en-GB" smtClean="0"/>
              <a:t>6</a:t>
            </a:fld>
            <a:endParaRPr lang="en-GB"/>
          </a:p>
        </p:txBody>
      </p:sp>
    </p:spTree>
    <p:extLst>
      <p:ext uri="{BB962C8B-B14F-4D97-AF65-F5344CB8AC3E}">
        <p14:creationId xmlns:p14="http://schemas.microsoft.com/office/powerpoint/2010/main" val="666598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Problems stored up – social cohesion, health, community resilience</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Collaboration – spectrum from informal to formal - with each other; with funders/local authorities; local business/employers</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New business – new services and delivery models, new technology, new needs, new partners</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Voice/influence – politics/democratic systems; social media/digital; shared intelligence; united front</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Impact: understand it, measure it, communicate it</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697DC8CB-F7AB-4FA7-96B3-8AF5BFB11C4A}" type="slidenum">
              <a:rPr lang="en-GB" smtClean="0"/>
              <a:t>7</a:t>
            </a:fld>
            <a:endParaRPr lang="en-GB"/>
          </a:p>
        </p:txBody>
      </p:sp>
    </p:spTree>
    <p:extLst>
      <p:ext uri="{BB962C8B-B14F-4D97-AF65-F5344CB8AC3E}">
        <p14:creationId xmlns:p14="http://schemas.microsoft.com/office/powerpoint/2010/main" val="666598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BC2CA5C-2A0A-4044-8680-7194CBCCE98A}" type="datetimeFigureOut">
              <a:rPr lang="en-GB" smtClean="0"/>
              <a:t>25/02/2014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50E249-396C-478E-B47F-EB3A3435B2FC}" type="slidenum">
              <a:rPr lang="en-GB" smtClean="0"/>
              <a:t>‹#›</a:t>
            </a:fld>
            <a:endParaRPr lang="en-GB"/>
          </a:p>
        </p:txBody>
      </p:sp>
    </p:spTree>
    <p:extLst>
      <p:ext uri="{BB962C8B-B14F-4D97-AF65-F5344CB8AC3E}">
        <p14:creationId xmlns:p14="http://schemas.microsoft.com/office/powerpoint/2010/main" val="458815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C2CA5C-2A0A-4044-8680-7194CBCCE98A}" type="datetimeFigureOut">
              <a:rPr lang="en-GB" smtClean="0"/>
              <a:t>25/02/2014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50E249-396C-478E-B47F-EB3A3435B2FC}" type="slidenum">
              <a:rPr lang="en-GB" smtClean="0"/>
              <a:t>‹#›</a:t>
            </a:fld>
            <a:endParaRPr lang="en-GB"/>
          </a:p>
        </p:txBody>
      </p:sp>
    </p:spTree>
    <p:extLst>
      <p:ext uri="{BB962C8B-B14F-4D97-AF65-F5344CB8AC3E}">
        <p14:creationId xmlns:p14="http://schemas.microsoft.com/office/powerpoint/2010/main" val="3321447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C2CA5C-2A0A-4044-8680-7194CBCCE98A}" type="datetimeFigureOut">
              <a:rPr lang="en-GB" smtClean="0"/>
              <a:t>25/02/2014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50E249-396C-478E-B47F-EB3A3435B2FC}" type="slidenum">
              <a:rPr lang="en-GB" smtClean="0"/>
              <a:t>‹#›</a:t>
            </a:fld>
            <a:endParaRPr lang="en-GB"/>
          </a:p>
        </p:txBody>
      </p:sp>
    </p:spTree>
    <p:extLst>
      <p:ext uri="{BB962C8B-B14F-4D97-AF65-F5344CB8AC3E}">
        <p14:creationId xmlns:p14="http://schemas.microsoft.com/office/powerpoint/2010/main" val="43559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C2CA5C-2A0A-4044-8680-7194CBCCE98A}" type="datetimeFigureOut">
              <a:rPr lang="en-GB" smtClean="0"/>
              <a:t>25/02/2014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50E249-396C-478E-B47F-EB3A3435B2FC}" type="slidenum">
              <a:rPr lang="en-GB" smtClean="0"/>
              <a:t>‹#›</a:t>
            </a:fld>
            <a:endParaRPr lang="en-GB"/>
          </a:p>
        </p:txBody>
      </p:sp>
    </p:spTree>
    <p:extLst>
      <p:ext uri="{BB962C8B-B14F-4D97-AF65-F5344CB8AC3E}">
        <p14:creationId xmlns:p14="http://schemas.microsoft.com/office/powerpoint/2010/main" val="233681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2CA5C-2A0A-4044-8680-7194CBCCE98A}" type="datetimeFigureOut">
              <a:rPr lang="en-GB" smtClean="0"/>
              <a:t>25/02/2014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50E249-396C-478E-B47F-EB3A3435B2FC}" type="slidenum">
              <a:rPr lang="en-GB" smtClean="0"/>
              <a:t>‹#›</a:t>
            </a:fld>
            <a:endParaRPr lang="en-GB"/>
          </a:p>
        </p:txBody>
      </p:sp>
    </p:spTree>
    <p:extLst>
      <p:ext uri="{BB962C8B-B14F-4D97-AF65-F5344CB8AC3E}">
        <p14:creationId xmlns:p14="http://schemas.microsoft.com/office/powerpoint/2010/main" val="2401429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BC2CA5C-2A0A-4044-8680-7194CBCCE98A}" type="datetimeFigureOut">
              <a:rPr lang="en-GB" smtClean="0"/>
              <a:t>25/02/2014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50E249-396C-478E-B47F-EB3A3435B2FC}" type="slidenum">
              <a:rPr lang="en-GB" smtClean="0"/>
              <a:t>‹#›</a:t>
            </a:fld>
            <a:endParaRPr lang="en-GB"/>
          </a:p>
        </p:txBody>
      </p:sp>
    </p:spTree>
    <p:extLst>
      <p:ext uri="{BB962C8B-B14F-4D97-AF65-F5344CB8AC3E}">
        <p14:creationId xmlns:p14="http://schemas.microsoft.com/office/powerpoint/2010/main" val="9282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BC2CA5C-2A0A-4044-8680-7194CBCCE98A}" type="datetimeFigureOut">
              <a:rPr lang="en-GB" smtClean="0"/>
              <a:t>25/02/2014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050E249-396C-478E-B47F-EB3A3435B2FC}" type="slidenum">
              <a:rPr lang="en-GB" smtClean="0"/>
              <a:t>‹#›</a:t>
            </a:fld>
            <a:endParaRPr lang="en-GB"/>
          </a:p>
        </p:txBody>
      </p:sp>
    </p:spTree>
    <p:extLst>
      <p:ext uri="{BB962C8B-B14F-4D97-AF65-F5344CB8AC3E}">
        <p14:creationId xmlns:p14="http://schemas.microsoft.com/office/powerpoint/2010/main" val="498454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BC2CA5C-2A0A-4044-8680-7194CBCCE98A}" type="datetimeFigureOut">
              <a:rPr lang="en-GB" smtClean="0"/>
              <a:t>25/02/2014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50E249-396C-478E-B47F-EB3A3435B2FC}" type="slidenum">
              <a:rPr lang="en-GB" smtClean="0"/>
              <a:t>‹#›</a:t>
            </a:fld>
            <a:endParaRPr lang="en-GB"/>
          </a:p>
        </p:txBody>
      </p:sp>
    </p:spTree>
    <p:extLst>
      <p:ext uri="{BB962C8B-B14F-4D97-AF65-F5344CB8AC3E}">
        <p14:creationId xmlns:p14="http://schemas.microsoft.com/office/powerpoint/2010/main" val="1103883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2CA5C-2A0A-4044-8680-7194CBCCE98A}" type="datetimeFigureOut">
              <a:rPr lang="en-GB" smtClean="0"/>
              <a:t>25/02/2014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050E249-396C-478E-B47F-EB3A3435B2FC}" type="slidenum">
              <a:rPr lang="en-GB" smtClean="0"/>
              <a:t>‹#›</a:t>
            </a:fld>
            <a:endParaRPr lang="en-GB"/>
          </a:p>
        </p:txBody>
      </p:sp>
    </p:spTree>
    <p:extLst>
      <p:ext uri="{BB962C8B-B14F-4D97-AF65-F5344CB8AC3E}">
        <p14:creationId xmlns:p14="http://schemas.microsoft.com/office/powerpoint/2010/main" val="3247430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2CA5C-2A0A-4044-8680-7194CBCCE98A}" type="datetimeFigureOut">
              <a:rPr lang="en-GB" smtClean="0"/>
              <a:t>25/02/2014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50E249-396C-478E-B47F-EB3A3435B2FC}" type="slidenum">
              <a:rPr lang="en-GB" smtClean="0"/>
              <a:t>‹#›</a:t>
            </a:fld>
            <a:endParaRPr lang="en-GB"/>
          </a:p>
        </p:txBody>
      </p:sp>
    </p:spTree>
    <p:extLst>
      <p:ext uri="{BB962C8B-B14F-4D97-AF65-F5344CB8AC3E}">
        <p14:creationId xmlns:p14="http://schemas.microsoft.com/office/powerpoint/2010/main" val="2255410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2CA5C-2A0A-4044-8680-7194CBCCE98A}" type="datetimeFigureOut">
              <a:rPr lang="en-GB" smtClean="0"/>
              <a:t>25/02/2014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50E249-396C-478E-B47F-EB3A3435B2FC}" type="slidenum">
              <a:rPr lang="en-GB" smtClean="0"/>
              <a:t>‹#›</a:t>
            </a:fld>
            <a:endParaRPr lang="en-GB"/>
          </a:p>
        </p:txBody>
      </p:sp>
    </p:spTree>
    <p:extLst>
      <p:ext uri="{BB962C8B-B14F-4D97-AF65-F5344CB8AC3E}">
        <p14:creationId xmlns:p14="http://schemas.microsoft.com/office/powerpoint/2010/main" val="4006156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2CA5C-2A0A-4044-8680-7194CBCCE98A}" type="datetimeFigureOut">
              <a:rPr lang="en-GB" smtClean="0"/>
              <a:t>25/02/2014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50E249-396C-478E-B47F-EB3A3435B2FC}" type="slidenum">
              <a:rPr lang="en-GB" smtClean="0"/>
              <a:t>‹#›</a:t>
            </a:fld>
            <a:endParaRPr lang="en-GB"/>
          </a:p>
        </p:txBody>
      </p:sp>
    </p:spTree>
    <p:extLst>
      <p:ext uri="{BB962C8B-B14F-4D97-AF65-F5344CB8AC3E}">
        <p14:creationId xmlns:p14="http://schemas.microsoft.com/office/powerpoint/2010/main" val="3279876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803223" y="694483"/>
            <a:ext cx="7772400" cy="4174677"/>
          </a:xfrm>
        </p:spPr>
        <p:txBody>
          <a:bodyPr>
            <a:noAutofit/>
          </a:bodyPr>
          <a:lstStyle/>
          <a:p>
            <a:r>
              <a:rPr lang="en-GB" sz="4000" b="1" dirty="0">
                <a:solidFill>
                  <a:srgbClr val="69BE28"/>
                </a:solidFill>
                <a:latin typeface="Arial" pitchFamily="34" charset="0"/>
                <a:cs typeface="Arial" pitchFamily="34" charset="0"/>
              </a:rPr>
              <a:t>London’s </a:t>
            </a:r>
            <a:r>
              <a:rPr lang="en-GB" sz="4000" b="1" dirty="0" smtClean="0">
                <a:solidFill>
                  <a:srgbClr val="69BE28"/>
                </a:solidFill>
                <a:latin typeface="Arial" pitchFamily="34" charset="0"/>
                <a:cs typeface="Arial" pitchFamily="34" charset="0"/>
              </a:rPr>
              <a:t>VCS </a:t>
            </a:r>
            <a:r>
              <a:rPr lang="en-GB" sz="4000" b="1" dirty="0">
                <a:solidFill>
                  <a:srgbClr val="69BE28"/>
                </a:solidFill>
                <a:latin typeface="Arial" pitchFamily="34" charset="0"/>
                <a:cs typeface="Arial" pitchFamily="34" charset="0"/>
              </a:rPr>
              <a:t>in 2014 </a:t>
            </a:r>
            <a:r>
              <a:rPr lang="en-GB" sz="4000" b="1" dirty="0" smtClean="0">
                <a:solidFill>
                  <a:srgbClr val="69BE28"/>
                </a:solidFill>
                <a:latin typeface="Arial" pitchFamily="34" charset="0"/>
                <a:cs typeface="Arial" pitchFamily="34" charset="0"/>
              </a:rPr>
              <a:t>– challenges </a:t>
            </a:r>
            <a:r>
              <a:rPr lang="en-GB" sz="4000" b="1" dirty="0">
                <a:solidFill>
                  <a:srgbClr val="69BE28"/>
                </a:solidFill>
                <a:latin typeface="Arial" pitchFamily="34" charset="0"/>
                <a:cs typeface="Arial" pitchFamily="34" charset="0"/>
              </a:rPr>
              <a:t>and responses</a:t>
            </a:r>
            <a:r>
              <a:rPr lang="en-GB" sz="3600" b="1" dirty="0" smtClean="0">
                <a:solidFill>
                  <a:srgbClr val="69BE28"/>
                </a:solidFill>
                <a:latin typeface="Arial" pitchFamily="34" charset="0"/>
                <a:cs typeface="Arial" pitchFamily="34" charset="0"/>
              </a:rPr>
              <a:t/>
            </a:r>
            <a:br>
              <a:rPr lang="en-GB" sz="3600" b="1" dirty="0" smtClean="0">
                <a:solidFill>
                  <a:srgbClr val="69BE28"/>
                </a:solidFill>
                <a:latin typeface="Arial" pitchFamily="34" charset="0"/>
                <a:cs typeface="Arial" pitchFamily="34" charset="0"/>
              </a:rPr>
            </a:br>
            <a:r>
              <a:rPr lang="en-GB" sz="3200" dirty="0" smtClean="0">
                <a:solidFill>
                  <a:schemeClr val="accent1"/>
                </a:solidFill>
                <a:latin typeface="Arial" pitchFamily="34" charset="0"/>
                <a:cs typeface="Arial" pitchFamily="34" charset="0"/>
              </a:rPr>
              <a:t/>
            </a:r>
            <a:br>
              <a:rPr lang="en-GB" sz="3200" dirty="0" smtClean="0">
                <a:solidFill>
                  <a:schemeClr val="accent1"/>
                </a:solidFill>
                <a:latin typeface="Arial" pitchFamily="34" charset="0"/>
                <a:cs typeface="Arial" pitchFamily="34" charset="0"/>
              </a:rPr>
            </a:br>
            <a:r>
              <a:rPr lang="en-GB" sz="3200" b="1" dirty="0" smtClean="0">
                <a:solidFill>
                  <a:schemeClr val="accent1"/>
                </a:solidFill>
                <a:latin typeface="Arial" pitchFamily="34" charset="0"/>
                <a:cs typeface="Arial" pitchFamily="34" charset="0"/>
              </a:rPr>
              <a:t>Irish In Britain: New </a:t>
            </a:r>
            <a:r>
              <a:rPr lang="en-GB" sz="3200" b="1" dirty="0">
                <a:solidFill>
                  <a:schemeClr val="accent1"/>
                </a:solidFill>
                <a:latin typeface="Arial" pitchFamily="34" charset="0"/>
                <a:cs typeface="Arial" pitchFamily="34" charset="0"/>
              </a:rPr>
              <a:t>ways of making an impact </a:t>
            </a:r>
            <a:r>
              <a:rPr lang="en-GB" sz="3200" b="1" dirty="0" smtClean="0">
                <a:solidFill>
                  <a:schemeClr val="accent1"/>
                </a:solidFill>
                <a:latin typeface="Arial" pitchFamily="34" charset="0"/>
                <a:cs typeface="Arial" pitchFamily="34" charset="0"/>
              </a:rPr>
              <a:t>locally (26 Feb 2014)</a:t>
            </a:r>
            <a:br>
              <a:rPr lang="en-GB" sz="3200" b="1" dirty="0" smtClean="0">
                <a:solidFill>
                  <a:schemeClr val="accent1"/>
                </a:solidFill>
                <a:latin typeface="Arial" pitchFamily="34" charset="0"/>
                <a:cs typeface="Arial" pitchFamily="34" charset="0"/>
              </a:rPr>
            </a:br>
            <a:r>
              <a:rPr lang="en-GB" sz="3200" dirty="0" smtClean="0">
                <a:solidFill>
                  <a:schemeClr val="accent1"/>
                </a:solidFill>
                <a:latin typeface="Arial" pitchFamily="34" charset="0"/>
                <a:cs typeface="Arial" pitchFamily="34" charset="0"/>
              </a:rPr>
              <a:t/>
            </a:r>
            <a:br>
              <a:rPr lang="en-GB" sz="3200" dirty="0" smtClean="0">
                <a:solidFill>
                  <a:schemeClr val="accent1"/>
                </a:solidFill>
                <a:latin typeface="Arial" pitchFamily="34" charset="0"/>
                <a:cs typeface="Arial" pitchFamily="34" charset="0"/>
              </a:rPr>
            </a:br>
            <a:r>
              <a:rPr lang="en-GB" sz="3200" dirty="0" smtClean="0">
                <a:latin typeface="Arial" pitchFamily="34" charset="0"/>
                <a:cs typeface="Arial" pitchFamily="34" charset="0"/>
              </a:rPr>
              <a:t>Steve </a:t>
            </a:r>
            <a:r>
              <a:rPr lang="en-GB" sz="3200" dirty="0">
                <a:latin typeface="Arial" pitchFamily="34" charset="0"/>
                <a:cs typeface="Arial" pitchFamily="34" charset="0"/>
              </a:rPr>
              <a:t>Kerr</a:t>
            </a:r>
            <a:r>
              <a:rPr lang="en-GB" sz="3200" dirty="0" smtClean="0">
                <a:latin typeface="Arial" pitchFamily="34" charset="0"/>
                <a:cs typeface="Arial" pitchFamily="34" charset="0"/>
              </a:rPr>
              <a:t>, LVSC</a:t>
            </a:r>
            <a:endParaRPr lang="en-GB" sz="3200" b="1" dirty="0">
              <a:solidFill>
                <a:schemeClr val="accent1"/>
              </a:solidFill>
              <a:latin typeface="Arial" pitchFamily="34" charset="0"/>
              <a:cs typeface="Arial"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4725144"/>
            <a:ext cx="2259910" cy="1676193"/>
          </a:xfrm>
          <a:prstGeom prst="rect">
            <a:avLst/>
          </a:prstGeom>
        </p:spPr>
      </p:pic>
    </p:spTree>
    <p:extLst>
      <p:ext uri="{BB962C8B-B14F-4D97-AF65-F5344CB8AC3E}">
        <p14:creationId xmlns:p14="http://schemas.microsoft.com/office/powerpoint/2010/main" val="1647424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rgbClr val="69BE28"/>
                </a:solidFill>
                <a:latin typeface="Arial" pitchFamily="34" charset="0"/>
                <a:cs typeface="Arial" pitchFamily="34" charset="0"/>
              </a:rPr>
              <a:t>Economic and policy climate</a:t>
            </a:r>
          </a:p>
        </p:txBody>
      </p:sp>
      <p:sp>
        <p:nvSpPr>
          <p:cNvPr id="5" name="TextBox 4"/>
          <p:cNvSpPr txBox="1"/>
          <p:nvPr/>
        </p:nvSpPr>
        <p:spPr>
          <a:xfrm>
            <a:off x="827584" y="1484784"/>
            <a:ext cx="7560840" cy="4031873"/>
          </a:xfrm>
          <a:prstGeom prst="rect">
            <a:avLst/>
          </a:prstGeom>
          <a:noFill/>
        </p:spPr>
        <p:txBody>
          <a:bodyPr wrap="square" rtlCol="0">
            <a:spAutoFit/>
          </a:bodyPr>
          <a:lstStyle/>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Recession, increased unemployment, under employment, real wages falling, cost of living rise</a:t>
            </a:r>
          </a:p>
          <a:p>
            <a:pPr marL="285750" indent="-285750">
              <a:lnSpc>
                <a:spcPct val="120000"/>
              </a:lnSpc>
              <a:spcAft>
                <a:spcPts val="1200"/>
              </a:spcAft>
              <a:buClr>
                <a:srgbClr val="006983"/>
              </a:buClr>
              <a:buSzPct val="75000"/>
              <a:buFont typeface="Wingdings 2" pitchFamily="18" charset="2"/>
              <a:buChar char=""/>
            </a:pPr>
            <a:r>
              <a:rPr lang="en-GB" sz="2000" dirty="0">
                <a:latin typeface="Arial" pitchFamily="34" charset="0"/>
                <a:cs typeface="Arial" pitchFamily="34" charset="0"/>
              </a:rPr>
              <a:t>Austerity and cuts – </a:t>
            </a:r>
            <a:r>
              <a:rPr lang="en-GB" sz="2000" dirty="0" smtClean="0">
                <a:latin typeface="Arial" pitchFamily="34" charset="0"/>
                <a:cs typeface="Arial" pitchFamily="34" charset="0"/>
              </a:rPr>
              <a:t>affecting local authorities budgets, advice services</a:t>
            </a:r>
            <a:endParaRPr lang="en-GB" sz="2000" dirty="0">
              <a:latin typeface="Arial" pitchFamily="34" charset="0"/>
              <a:cs typeface="Arial" pitchFamily="34" charset="0"/>
            </a:endParaRP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Welfare reforms – impacting vulnerable groups and poorer areas</a:t>
            </a: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Changing map of poverty in London: outer London, working people, private rented sector </a:t>
            </a:r>
            <a:r>
              <a:rPr lang="en-GB" sz="2000" i="1" dirty="0" smtClean="0">
                <a:latin typeface="Arial" pitchFamily="34" charset="0"/>
                <a:cs typeface="Arial" pitchFamily="34" charset="0"/>
              </a:rPr>
              <a:t>(London’s Poverty Profile)</a:t>
            </a:r>
            <a:endParaRPr lang="en-GB" sz="2000" i="1" dirty="0" smtClean="0">
              <a:latin typeface="Arial" pitchFamily="34" charset="0"/>
              <a:cs typeface="Arial" pitchFamily="34" charset="0"/>
            </a:endParaRP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Localism, Social </a:t>
            </a:r>
            <a:r>
              <a:rPr lang="en-GB" sz="2000" dirty="0" smtClean="0">
                <a:latin typeface="Arial" pitchFamily="34" charset="0"/>
                <a:cs typeface="Arial" pitchFamily="34" charset="0"/>
              </a:rPr>
              <a:t>Value Act, social action, Big Society</a:t>
            </a:r>
            <a:endParaRPr lang="en-GB" sz="2000" dirty="0">
              <a:latin typeface="Arial" pitchFamily="34" charset="0"/>
              <a:cs typeface="Arial" pitchFamily="34" charset="0"/>
            </a:endParaRPr>
          </a:p>
        </p:txBody>
      </p:sp>
    </p:spTree>
    <p:extLst>
      <p:ext uri="{BB962C8B-B14F-4D97-AF65-F5344CB8AC3E}">
        <p14:creationId xmlns:p14="http://schemas.microsoft.com/office/powerpoint/2010/main" val="4222660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rgbClr val="69BE28"/>
                </a:solidFill>
                <a:latin typeface="Arial" pitchFamily="34" charset="0"/>
                <a:cs typeface="Arial" pitchFamily="34" charset="0"/>
              </a:rPr>
              <a:t>State of the </a:t>
            </a:r>
            <a:r>
              <a:rPr lang="en-GB" sz="4000" b="1" dirty="0" smtClean="0">
                <a:solidFill>
                  <a:srgbClr val="69BE28"/>
                </a:solidFill>
                <a:latin typeface="Arial" pitchFamily="34" charset="0"/>
                <a:cs typeface="Arial" pitchFamily="34" charset="0"/>
              </a:rPr>
              <a:t>sector</a:t>
            </a:r>
            <a:endParaRPr lang="en-GB" sz="4000" b="1" dirty="0">
              <a:solidFill>
                <a:srgbClr val="69BE28"/>
              </a:solidFill>
              <a:latin typeface="Arial" pitchFamily="34" charset="0"/>
              <a:cs typeface="Arial" pitchFamily="34" charset="0"/>
            </a:endParaRPr>
          </a:p>
        </p:txBody>
      </p:sp>
      <p:sp>
        <p:nvSpPr>
          <p:cNvPr id="6" name="TextBox 5"/>
          <p:cNvSpPr txBox="1"/>
          <p:nvPr/>
        </p:nvSpPr>
        <p:spPr>
          <a:xfrm>
            <a:off x="827584" y="1484784"/>
            <a:ext cx="7560840" cy="5078313"/>
          </a:xfrm>
          <a:prstGeom prst="rect">
            <a:avLst/>
          </a:prstGeom>
          <a:noFill/>
        </p:spPr>
        <p:txBody>
          <a:bodyPr wrap="square" rtlCol="0">
            <a:spAutoFit/>
          </a:bodyPr>
          <a:lstStyle/>
          <a:p>
            <a:pPr marL="285750" indent="-285750">
              <a:lnSpc>
                <a:spcPct val="120000"/>
              </a:lnSpc>
              <a:spcAft>
                <a:spcPts val="1200"/>
              </a:spcAft>
              <a:buClr>
                <a:srgbClr val="006983"/>
              </a:buClr>
              <a:buSzPct val="75000"/>
              <a:buFont typeface="Wingdings 2" pitchFamily="18" charset="2"/>
              <a:buChar char=""/>
            </a:pPr>
            <a:r>
              <a:rPr lang="en-GB" sz="2000" i="1" dirty="0">
                <a:latin typeface="Arial" pitchFamily="34" charset="0"/>
                <a:cs typeface="Arial" pitchFamily="34" charset="0"/>
              </a:rPr>
              <a:t>Big </a:t>
            </a:r>
            <a:r>
              <a:rPr lang="en-GB" sz="2000" i="1" dirty="0" smtClean="0">
                <a:latin typeface="Arial" pitchFamily="34" charset="0"/>
                <a:cs typeface="Arial" pitchFamily="34" charset="0"/>
              </a:rPr>
              <a:t>Squeeze</a:t>
            </a:r>
            <a:r>
              <a:rPr lang="en-GB" sz="2000" dirty="0" smtClean="0">
                <a:latin typeface="Arial" pitchFamily="34" charset="0"/>
                <a:cs typeface="Arial" pitchFamily="34" charset="0"/>
              </a:rPr>
              <a:t> </a:t>
            </a:r>
            <a:r>
              <a:rPr lang="en-GB" sz="2000" dirty="0">
                <a:latin typeface="Arial" pitchFamily="34" charset="0"/>
                <a:cs typeface="Arial" pitchFamily="34" charset="0"/>
              </a:rPr>
              <a:t>LVSC’s annual </a:t>
            </a:r>
            <a:r>
              <a:rPr lang="en-GB" sz="2000" dirty="0" smtClean="0">
                <a:latin typeface="Arial" pitchFamily="34" charset="0"/>
                <a:cs typeface="Arial" pitchFamily="34" charset="0"/>
              </a:rPr>
              <a:t>report </a:t>
            </a:r>
            <a:r>
              <a:rPr lang="en-GB" sz="2000" dirty="0">
                <a:latin typeface="Arial" pitchFamily="34" charset="0"/>
                <a:cs typeface="Arial" pitchFamily="34" charset="0"/>
              </a:rPr>
              <a:t>on the impact of the recession and cuts on Londoners and London’s VCS (2013 report: 240 responses, 185 organisations)</a:t>
            </a:r>
          </a:p>
          <a:p>
            <a:pPr marL="285750" indent="-285750">
              <a:lnSpc>
                <a:spcPct val="120000"/>
              </a:lnSpc>
              <a:spcAft>
                <a:spcPts val="1200"/>
              </a:spcAft>
              <a:buClr>
                <a:srgbClr val="006983"/>
              </a:buClr>
              <a:buSzPct val="75000"/>
              <a:buFont typeface="Wingdings 2" pitchFamily="18" charset="2"/>
              <a:buChar char=""/>
            </a:pPr>
            <a:r>
              <a:rPr lang="en-GB" sz="2000" dirty="0">
                <a:latin typeface="Arial" pitchFamily="34" charset="0"/>
                <a:cs typeface="Arial" pitchFamily="34" charset="0"/>
              </a:rPr>
              <a:t>Since 2010, consistent </a:t>
            </a:r>
            <a:r>
              <a:rPr lang="en-GB" sz="2000" dirty="0" smtClean="0">
                <a:latin typeface="Arial" pitchFamily="34" charset="0"/>
                <a:cs typeface="Arial" pitchFamily="34" charset="0"/>
              </a:rPr>
              <a:t>trend: </a:t>
            </a:r>
            <a:r>
              <a:rPr lang="en-GB" sz="2000" dirty="0">
                <a:latin typeface="Arial" pitchFamily="34" charset="0"/>
                <a:cs typeface="Arial" pitchFamily="34" charset="0"/>
              </a:rPr>
              <a:t>‘double whammy</a:t>
            </a:r>
            <a:r>
              <a:rPr lang="en-GB" sz="2000" dirty="0" smtClean="0">
                <a:latin typeface="Arial" pitchFamily="34" charset="0"/>
                <a:cs typeface="Arial" pitchFamily="34" charset="0"/>
              </a:rPr>
              <a:t>’. Decreasing </a:t>
            </a:r>
            <a:r>
              <a:rPr lang="en-GB" sz="2000" dirty="0" smtClean="0">
                <a:latin typeface="Arial" pitchFamily="34" charset="0"/>
                <a:cs typeface="Arial" pitchFamily="34" charset="0"/>
              </a:rPr>
              <a:t>resource, </a:t>
            </a:r>
            <a:r>
              <a:rPr lang="en-GB" sz="2000" dirty="0" smtClean="0">
                <a:latin typeface="Arial" pitchFamily="34" charset="0"/>
                <a:cs typeface="Arial" pitchFamily="34" charset="0"/>
              </a:rPr>
              <a:t>increasing </a:t>
            </a:r>
            <a:r>
              <a:rPr lang="en-GB" sz="2000" dirty="0">
                <a:latin typeface="Arial" pitchFamily="34" charset="0"/>
                <a:cs typeface="Arial" pitchFamily="34" charset="0"/>
              </a:rPr>
              <a:t>demand </a:t>
            </a:r>
            <a:r>
              <a:rPr lang="en-GB" sz="2000" dirty="0" smtClean="0">
                <a:latin typeface="Arial" pitchFamily="34" charset="0"/>
                <a:cs typeface="Arial" pitchFamily="34" charset="0"/>
              </a:rPr>
              <a:t>(e.g. Toynbee Hall running 20</a:t>
            </a:r>
            <a:r>
              <a:rPr lang="en-GB" sz="2000" dirty="0">
                <a:latin typeface="Arial" pitchFamily="34" charset="0"/>
                <a:cs typeface="Arial" pitchFamily="34" charset="0"/>
              </a:rPr>
              <a:t>% above </a:t>
            </a:r>
            <a:r>
              <a:rPr lang="en-GB" sz="2000" dirty="0" smtClean="0">
                <a:latin typeface="Arial" pitchFamily="34" charset="0"/>
                <a:cs typeface="Arial" pitchFamily="34" charset="0"/>
              </a:rPr>
              <a:t>target)</a:t>
            </a:r>
            <a:endParaRPr lang="en-GB" sz="2000" dirty="0">
              <a:latin typeface="Arial" pitchFamily="34" charset="0"/>
              <a:cs typeface="Arial" pitchFamily="34" charset="0"/>
            </a:endParaRP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Fragile finances:</a:t>
            </a:r>
          </a:p>
          <a:p>
            <a:pPr marL="742950" lvl="1"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Decrease </a:t>
            </a:r>
            <a:r>
              <a:rPr lang="en-GB" sz="2000" dirty="0">
                <a:latin typeface="Arial" pitchFamily="34" charset="0"/>
                <a:cs typeface="Arial" pitchFamily="34" charset="0"/>
              </a:rPr>
              <a:t>income </a:t>
            </a:r>
            <a:r>
              <a:rPr lang="en-GB" sz="2000" dirty="0" smtClean="0">
                <a:latin typeface="Arial" pitchFamily="34" charset="0"/>
                <a:cs typeface="Arial" pitchFamily="34" charset="0"/>
              </a:rPr>
              <a:t>last year? 51</a:t>
            </a:r>
            <a:r>
              <a:rPr lang="en-GB" sz="2000" dirty="0">
                <a:latin typeface="Arial" pitchFamily="34" charset="0"/>
                <a:cs typeface="Arial" pitchFamily="34" charset="0"/>
              </a:rPr>
              <a:t>% Yes </a:t>
            </a:r>
            <a:r>
              <a:rPr lang="en-GB" sz="2000" i="1" dirty="0">
                <a:latin typeface="Arial" pitchFamily="34" charset="0"/>
                <a:cs typeface="Arial" pitchFamily="34" charset="0"/>
              </a:rPr>
              <a:t>(22% No)</a:t>
            </a:r>
          </a:p>
          <a:p>
            <a:pPr marL="742950" lvl="1" indent="-285750">
              <a:lnSpc>
                <a:spcPct val="120000"/>
              </a:lnSpc>
              <a:spcAft>
                <a:spcPts val="1200"/>
              </a:spcAft>
              <a:buClr>
                <a:srgbClr val="006983"/>
              </a:buClr>
              <a:buSzPct val="75000"/>
              <a:buFont typeface="Wingdings 2" pitchFamily="18" charset="2"/>
              <a:buChar char=""/>
            </a:pPr>
            <a:r>
              <a:rPr lang="en-GB" sz="2000" dirty="0">
                <a:latin typeface="Arial" pitchFamily="34" charset="0"/>
                <a:cs typeface="Arial" pitchFamily="34" charset="0"/>
              </a:rPr>
              <a:t>Expect decrease </a:t>
            </a:r>
            <a:r>
              <a:rPr lang="en-GB" sz="2000" dirty="0" smtClean="0">
                <a:latin typeface="Arial" pitchFamily="34" charset="0"/>
                <a:cs typeface="Arial" pitchFamily="34" charset="0"/>
              </a:rPr>
              <a:t>next year? 34</a:t>
            </a:r>
            <a:r>
              <a:rPr lang="en-GB" sz="2000" dirty="0">
                <a:latin typeface="Arial" pitchFamily="34" charset="0"/>
                <a:cs typeface="Arial" pitchFamily="34" charset="0"/>
              </a:rPr>
              <a:t>% Yes </a:t>
            </a:r>
            <a:r>
              <a:rPr lang="en-GB" sz="2000" i="1" dirty="0">
                <a:latin typeface="Arial" pitchFamily="34" charset="0"/>
                <a:cs typeface="Arial" pitchFamily="34" charset="0"/>
              </a:rPr>
              <a:t>(19% No)</a:t>
            </a:r>
          </a:p>
          <a:p>
            <a:pPr marL="742950" lvl="1"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Drew on reserves to </a:t>
            </a:r>
            <a:r>
              <a:rPr lang="en-GB" sz="2000" dirty="0" smtClean="0">
                <a:latin typeface="Arial" pitchFamily="34" charset="0"/>
                <a:cs typeface="Arial" pitchFamily="34" charset="0"/>
              </a:rPr>
              <a:t>cover running </a:t>
            </a:r>
            <a:r>
              <a:rPr lang="en-GB" sz="2000" dirty="0" smtClean="0">
                <a:latin typeface="Arial" pitchFamily="34" charset="0"/>
                <a:cs typeface="Arial" pitchFamily="34" charset="0"/>
              </a:rPr>
              <a:t>costs? 53</a:t>
            </a:r>
            <a:r>
              <a:rPr lang="en-GB" sz="2000" dirty="0">
                <a:latin typeface="Arial" pitchFamily="34" charset="0"/>
                <a:cs typeface="Arial" pitchFamily="34" charset="0"/>
              </a:rPr>
              <a:t>% </a:t>
            </a:r>
            <a:r>
              <a:rPr lang="en-GB" sz="2000" dirty="0" smtClean="0">
                <a:latin typeface="Arial" pitchFamily="34" charset="0"/>
                <a:cs typeface="Arial" pitchFamily="34" charset="0"/>
              </a:rPr>
              <a:t>Yes</a:t>
            </a:r>
            <a:endParaRPr lang="en-GB" sz="2000" dirty="0">
              <a:latin typeface="Arial" pitchFamily="34" charset="0"/>
              <a:cs typeface="Arial" pitchFamily="34" charset="0"/>
            </a:endParaRPr>
          </a:p>
          <a:p>
            <a:pPr marL="742950" lvl="1" indent="-285750">
              <a:lnSpc>
                <a:spcPct val="120000"/>
              </a:lnSpc>
              <a:spcAft>
                <a:spcPts val="1200"/>
              </a:spcAft>
              <a:buClr>
                <a:srgbClr val="006983"/>
              </a:buClr>
              <a:buSzPct val="75000"/>
              <a:buFont typeface="Wingdings 2" pitchFamily="18" charset="2"/>
              <a:buChar char=""/>
            </a:pPr>
            <a:r>
              <a:rPr lang="en-GB" sz="2000" dirty="0">
                <a:latin typeface="Arial" pitchFamily="34" charset="0"/>
                <a:cs typeface="Arial" pitchFamily="34" charset="0"/>
              </a:rPr>
              <a:t>Less than 3 months </a:t>
            </a:r>
            <a:r>
              <a:rPr lang="en-GB" sz="2000" dirty="0" smtClean="0">
                <a:latin typeface="Arial" pitchFamily="34" charset="0"/>
                <a:cs typeface="Arial" pitchFamily="34" charset="0"/>
              </a:rPr>
              <a:t>costs </a:t>
            </a:r>
            <a:r>
              <a:rPr lang="en-GB" sz="2000" dirty="0">
                <a:latin typeface="Arial" pitchFamily="34" charset="0"/>
                <a:cs typeface="Arial" pitchFamily="34" charset="0"/>
              </a:rPr>
              <a:t>in reserves</a:t>
            </a:r>
            <a:r>
              <a:rPr lang="en-GB" sz="2000" dirty="0" smtClean="0">
                <a:latin typeface="Arial" pitchFamily="34" charset="0"/>
                <a:cs typeface="Arial" pitchFamily="34" charset="0"/>
              </a:rPr>
              <a:t>? 50</a:t>
            </a:r>
            <a:r>
              <a:rPr lang="en-GB" sz="2000" dirty="0">
                <a:latin typeface="Arial" pitchFamily="34" charset="0"/>
                <a:cs typeface="Arial" pitchFamily="34" charset="0"/>
              </a:rPr>
              <a:t>% </a:t>
            </a:r>
            <a:r>
              <a:rPr lang="en-GB" sz="2000" dirty="0" smtClean="0">
                <a:latin typeface="Arial" pitchFamily="34" charset="0"/>
                <a:cs typeface="Arial" pitchFamily="34" charset="0"/>
              </a:rPr>
              <a:t>Yes</a:t>
            </a:r>
            <a:endParaRPr lang="en-GB" sz="2000" dirty="0">
              <a:latin typeface="Arial" pitchFamily="34" charset="0"/>
              <a:cs typeface="Arial" pitchFamily="34" charset="0"/>
            </a:endParaRPr>
          </a:p>
        </p:txBody>
      </p:sp>
    </p:spTree>
    <p:extLst>
      <p:ext uri="{BB962C8B-B14F-4D97-AF65-F5344CB8AC3E}">
        <p14:creationId xmlns:p14="http://schemas.microsoft.com/office/powerpoint/2010/main" val="2293581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rgbClr val="69BE28"/>
                </a:solidFill>
                <a:latin typeface="Arial" pitchFamily="34" charset="0"/>
                <a:cs typeface="Arial" pitchFamily="34" charset="0"/>
              </a:rPr>
              <a:t>Impact on BAME sector</a:t>
            </a:r>
          </a:p>
        </p:txBody>
      </p:sp>
      <p:sp>
        <p:nvSpPr>
          <p:cNvPr id="4" name="TextBox 3"/>
          <p:cNvSpPr txBox="1"/>
          <p:nvPr/>
        </p:nvSpPr>
        <p:spPr>
          <a:xfrm>
            <a:off x="827584" y="1484784"/>
            <a:ext cx="7560840" cy="4832092"/>
          </a:xfrm>
          <a:prstGeom prst="rect">
            <a:avLst/>
          </a:prstGeom>
          <a:noFill/>
        </p:spPr>
        <p:txBody>
          <a:bodyPr wrap="square" rtlCol="0">
            <a:spAutoFit/>
          </a:bodyPr>
          <a:lstStyle/>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Spending </a:t>
            </a:r>
            <a:r>
              <a:rPr lang="en-GB" sz="2000" dirty="0">
                <a:latin typeface="Arial" pitchFamily="34" charset="0"/>
                <a:cs typeface="Arial" pitchFamily="34" charset="0"/>
              </a:rPr>
              <a:t>cuts and welfare reforms impact disproportionately on disadvantaged </a:t>
            </a:r>
            <a:r>
              <a:rPr lang="en-GB" sz="2000" dirty="0" smtClean="0">
                <a:latin typeface="Arial" pitchFamily="34" charset="0"/>
                <a:cs typeface="Arial" pitchFamily="34" charset="0"/>
              </a:rPr>
              <a:t>groups.</a:t>
            </a:r>
            <a:endParaRPr lang="en-GB" sz="2000" dirty="0">
              <a:latin typeface="Arial" pitchFamily="34" charset="0"/>
              <a:cs typeface="Arial" pitchFamily="34" charset="0"/>
            </a:endParaRP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a:t>
            </a:r>
            <a:r>
              <a:rPr lang="en-GB" sz="2000" dirty="0">
                <a:latin typeface="Arial" pitchFamily="34" charset="0"/>
                <a:cs typeface="Arial" pitchFamily="34" charset="0"/>
              </a:rPr>
              <a:t>LHA caps] will impact disproportionately on black and minority ethnic communities as many live in areas targeted by the cuts and will often need larger accommodation due to family </a:t>
            </a:r>
            <a:r>
              <a:rPr lang="en-GB" sz="2000" dirty="0" smtClean="0">
                <a:latin typeface="Arial" pitchFamily="34" charset="0"/>
                <a:cs typeface="Arial" pitchFamily="34" charset="0"/>
              </a:rPr>
              <a:t>size. …. Increased </a:t>
            </a:r>
            <a:r>
              <a:rPr lang="en-GB" sz="2000" dirty="0">
                <a:latin typeface="Arial" pitchFamily="34" charset="0"/>
                <a:cs typeface="Arial" pitchFamily="34" charset="0"/>
              </a:rPr>
              <a:t>conditionality for working-age claimants is more likely to impact on black and minority ethnic claimants as they are disproportionately represented among workless </a:t>
            </a:r>
            <a:r>
              <a:rPr lang="en-GB" sz="2000" dirty="0" smtClean="0">
                <a:latin typeface="Arial" pitchFamily="34" charset="0"/>
                <a:cs typeface="Arial" pitchFamily="34" charset="0"/>
              </a:rPr>
              <a:t>households” (Race </a:t>
            </a:r>
            <a:r>
              <a:rPr lang="en-GB" sz="2000" dirty="0">
                <a:latin typeface="Arial" pitchFamily="34" charset="0"/>
                <a:cs typeface="Arial" pitchFamily="34" charset="0"/>
              </a:rPr>
              <a:t>Equality </a:t>
            </a:r>
            <a:r>
              <a:rPr lang="en-GB" sz="2000" dirty="0" smtClean="0">
                <a:latin typeface="Arial" pitchFamily="34" charset="0"/>
                <a:cs typeface="Arial" pitchFamily="34" charset="0"/>
              </a:rPr>
              <a:t>Foundation)</a:t>
            </a:r>
            <a:endParaRPr lang="en-GB" sz="2000" dirty="0">
              <a:latin typeface="Arial" pitchFamily="34" charset="0"/>
              <a:cs typeface="Arial" pitchFamily="34" charset="0"/>
            </a:endParaRP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a:t>
            </a:r>
            <a:r>
              <a:rPr lang="en-GB" sz="2000" dirty="0" smtClean="0">
                <a:latin typeface="Arial" pitchFamily="34" charset="0"/>
                <a:cs typeface="Arial" pitchFamily="34" charset="0"/>
              </a:rPr>
              <a:t>Funding </a:t>
            </a:r>
            <a:r>
              <a:rPr lang="en-GB" sz="2000" dirty="0">
                <a:latin typeface="Arial" pitchFamily="34" charset="0"/>
                <a:cs typeface="Arial" pitchFamily="34" charset="0"/>
              </a:rPr>
              <a:t>to services for single ethnic groups has been totally cut by </a:t>
            </a:r>
            <a:r>
              <a:rPr lang="en-GB" sz="2000" dirty="0" smtClean="0">
                <a:latin typeface="Arial" pitchFamily="34" charset="0"/>
                <a:cs typeface="Arial" pitchFamily="34" charset="0"/>
              </a:rPr>
              <a:t>government </a:t>
            </a:r>
            <a:r>
              <a:rPr lang="en-GB" sz="2000" dirty="0">
                <a:latin typeface="Arial" pitchFamily="34" charset="0"/>
                <a:cs typeface="Arial" pitchFamily="34" charset="0"/>
              </a:rPr>
              <a:t>and there are no services being offered to fill this gap</a:t>
            </a:r>
            <a:r>
              <a:rPr lang="en-GB" sz="2000" dirty="0" smtClean="0">
                <a:latin typeface="Arial" pitchFamily="34" charset="0"/>
                <a:cs typeface="Arial" pitchFamily="34" charset="0"/>
              </a:rPr>
              <a:t>.” (</a:t>
            </a:r>
            <a:r>
              <a:rPr lang="en-GB" sz="2000" dirty="0">
                <a:latin typeface="Arial" pitchFamily="34" charset="0"/>
                <a:cs typeface="Arial" pitchFamily="34" charset="0"/>
              </a:rPr>
              <a:t>Irish Community Services, Family Carers Project</a:t>
            </a:r>
            <a:r>
              <a:rPr lang="en-GB" sz="2000" dirty="0" smtClean="0">
                <a:latin typeface="Arial" pitchFamily="34" charset="0"/>
                <a:cs typeface="Arial" pitchFamily="34" charset="0"/>
              </a:rPr>
              <a:t>)</a:t>
            </a:r>
            <a:endParaRPr lang="en-GB" sz="2000" dirty="0">
              <a:latin typeface="Arial" pitchFamily="34" charset="0"/>
              <a:cs typeface="Arial" pitchFamily="34" charset="0"/>
            </a:endParaRPr>
          </a:p>
        </p:txBody>
      </p:sp>
    </p:spTree>
    <p:extLst>
      <p:ext uri="{BB962C8B-B14F-4D97-AF65-F5344CB8AC3E}">
        <p14:creationId xmlns:p14="http://schemas.microsoft.com/office/powerpoint/2010/main" val="2293581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4285" y="620688"/>
            <a:ext cx="6912768" cy="4593928"/>
          </a:xfrm>
          <a:prstGeom prst="rect">
            <a:avLst/>
          </a:prstGeom>
        </p:spPr>
      </p:pic>
      <p:sp>
        <p:nvSpPr>
          <p:cNvPr id="2" name="Title 1"/>
          <p:cNvSpPr>
            <a:spLocks noGrp="1"/>
          </p:cNvSpPr>
          <p:nvPr>
            <p:ph type="title"/>
          </p:nvPr>
        </p:nvSpPr>
        <p:spPr/>
        <p:txBody>
          <a:bodyPr>
            <a:normAutofit/>
          </a:bodyPr>
          <a:lstStyle/>
          <a:p>
            <a:r>
              <a:rPr lang="en-GB" sz="4000" b="1" dirty="0" smtClean="0">
                <a:solidFill>
                  <a:srgbClr val="69BE28"/>
                </a:solidFill>
                <a:latin typeface="Arial" pitchFamily="34" charset="0"/>
                <a:cs typeface="Arial" pitchFamily="34" charset="0"/>
              </a:rPr>
              <a:t>Google trends</a:t>
            </a:r>
            <a:endParaRPr lang="en-GB" sz="4000" b="1" dirty="0">
              <a:solidFill>
                <a:srgbClr val="69BE28"/>
              </a:solidFill>
              <a:latin typeface="Arial" pitchFamily="34" charset="0"/>
              <a:cs typeface="Arial" pitchFamily="34" charset="0"/>
            </a:endParaRPr>
          </a:p>
        </p:txBody>
      </p:sp>
      <p:sp>
        <p:nvSpPr>
          <p:cNvPr id="5" name="Title 1"/>
          <p:cNvSpPr txBox="1">
            <a:spLocks/>
          </p:cNvSpPr>
          <p:nvPr/>
        </p:nvSpPr>
        <p:spPr>
          <a:xfrm>
            <a:off x="467544" y="5445224"/>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smtClean="0">
                <a:solidFill>
                  <a:schemeClr val="accent1"/>
                </a:solidFill>
                <a:latin typeface="Arial" pitchFamily="34" charset="0"/>
                <a:cs typeface="Arial" pitchFamily="34" charset="0"/>
              </a:rPr>
              <a:t>“</a:t>
            </a:r>
            <a:r>
              <a:rPr lang="en-GB" sz="3600" b="1" dirty="0" smtClean="0">
                <a:solidFill>
                  <a:schemeClr val="accent1"/>
                </a:solidFill>
                <a:latin typeface="Arial" pitchFamily="34" charset="0"/>
                <a:cs typeface="Arial" pitchFamily="34" charset="0"/>
              </a:rPr>
              <a:t>Big Society”    </a:t>
            </a:r>
            <a:r>
              <a:rPr lang="en-GB" sz="3600" b="1" dirty="0" smtClean="0">
                <a:solidFill>
                  <a:schemeClr val="accent2"/>
                </a:solidFill>
                <a:latin typeface="Arial" pitchFamily="34" charset="0"/>
                <a:cs typeface="Arial" pitchFamily="34" charset="0"/>
              </a:rPr>
              <a:t>“Bedroom Tax”</a:t>
            </a:r>
            <a:endParaRPr lang="en-GB" sz="3600" b="1" dirty="0">
              <a:solidFill>
                <a:schemeClr val="accent2"/>
              </a:solidFill>
              <a:latin typeface="Arial" pitchFamily="34" charset="0"/>
              <a:cs typeface="Arial" pitchFamily="34" charset="0"/>
            </a:endParaRPr>
          </a:p>
        </p:txBody>
      </p:sp>
    </p:spTree>
    <p:extLst>
      <p:ext uri="{BB962C8B-B14F-4D97-AF65-F5344CB8AC3E}">
        <p14:creationId xmlns:p14="http://schemas.microsoft.com/office/powerpoint/2010/main" val="3059990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rgbClr val="69BE28"/>
                </a:solidFill>
                <a:latin typeface="Arial" pitchFamily="34" charset="0"/>
                <a:cs typeface="Arial" pitchFamily="34" charset="0"/>
              </a:rPr>
              <a:t>How is the VCS responding?</a:t>
            </a:r>
          </a:p>
        </p:txBody>
      </p:sp>
      <p:sp>
        <p:nvSpPr>
          <p:cNvPr id="4" name="TextBox 3"/>
          <p:cNvSpPr txBox="1"/>
          <p:nvPr/>
        </p:nvSpPr>
        <p:spPr>
          <a:xfrm>
            <a:off x="827584" y="1484784"/>
            <a:ext cx="7560840" cy="4493538"/>
          </a:xfrm>
          <a:prstGeom prst="rect">
            <a:avLst/>
          </a:prstGeom>
          <a:noFill/>
        </p:spPr>
        <p:txBody>
          <a:bodyPr wrap="square" rtlCol="0">
            <a:spAutoFit/>
          </a:bodyPr>
          <a:lstStyle/>
          <a:p>
            <a:pPr marL="285750" indent="-285750">
              <a:lnSpc>
                <a:spcPct val="120000"/>
              </a:lnSpc>
              <a:spcAft>
                <a:spcPts val="1200"/>
              </a:spcAft>
              <a:buClr>
                <a:srgbClr val="006983"/>
              </a:buClr>
              <a:buSzPct val="75000"/>
              <a:buFont typeface="Wingdings 2" pitchFamily="18" charset="2"/>
              <a:buChar char=""/>
            </a:pPr>
            <a:r>
              <a:rPr lang="en-GB" sz="2000" i="1" dirty="0">
                <a:latin typeface="Arial" pitchFamily="34" charset="0"/>
                <a:cs typeface="Arial" pitchFamily="34" charset="0"/>
              </a:rPr>
              <a:t>Big Squeeze </a:t>
            </a:r>
            <a:r>
              <a:rPr lang="en-GB" sz="2000" dirty="0">
                <a:latin typeface="Arial" pitchFamily="34" charset="0"/>
                <a:cs typeface="Arial" pitchFamily="34" charset="0"/>
              </a:rPr>
              <a:t>– key </a:t>
            </a:r>
            <a:r>
              <a:rPr lang="en-GB" sz="2000" dirty="0" smtClean="0">
                <a:latin typeface="Arial" pitchFamily="34" charset="0"/>
                <a:cs typeface="Arial" pitchFamily="34" charset="0"/>
              </a:rPr>
              <a:t>message is ‘innovation</a:t>
            </a:r>
            <a:r>
              <a:rPr lang="en-GB" sz="2000" dirty="0" smtClean="0">
                <a:latin typeface="Arial" pitchFamily="34" charset="0"/>
                <a:cs typeface="Arial" pitchFamily="34" charset="0"/>
              </a:rPr>
              <a:t>’. Some </a:t>
            </a:r>
            <a:r>
              <a:rPr lang="en-GB" sz="2000" dirty="0">
                <a:latin typeface="Arial" pitchFamily="34" charset="0"/>
                <a:cs typeface="Arial" pitchFamily="34" charset="0"/>
              </a:rPr>
              <a:t>positive changes (albeit under </a:t>
            </a:r>
            <a:r>
              <a:rPr lang="en-GB" sz="2000" dirty="0" smtClean="0">
                <a:latin typeface="Arial" pitchFamily="34" charset="0"/>
                <a:cs typeface="Arial" pitchFamily="34" charset="0"/>
              </a:rPr>
              <a:t>duress):</a:t>
            </a:r>
            <a:endParaRPr lang="en-GB" sz="2000" dirty="0">
              <a:latin typeface="Arial" pitchFamily="34" charset="0"/>
              <a:cs typeface="Arial" pitchFamily="34" charset="0"/>
            </a:endParaRP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Incr. partnership with other VCS (70%); Merger (10%)</a:t>
            </a: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Take on more volunteers (54%)</a:t>
            </a: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Improved fundraising (50%); </a:t>
            </a:r>
            <a:r>
              <a:rPr lang="en-GB" sz="2000" dirty="0" err="1" smtClean="0">
                <a:latin typeface="Arial" pitchFamily="34" charset="0"/>
                <a:cs typeface="Arial" pitchFamily="34" charset="0"/>
              </a:rPr>
              <a:t>Dev</a:t>
            </a:r>
            <a:r>
              <a:rPr lang="en-GB" sz="2000" dirty="0" smtClean="0">
                <a:latin typeface="Arial" pitchFamily="34" charset="0"/>
                <a:cs typeface="Arial" pitchFamily="34" charset="0"/>
              </a:rPr>
              <a:t> new business model (29%)</a:t>
            </a:r>
            <a:endParaRPr lang="en-GB" sz="2400" dirty="0" smtClean="0">
              <a:latin typeface="Arial" pitchFamily="34" charset="0"/>
              <a:cs typeface="Arial" pitchFamily="34" charset="0"/>
            </a:endParaRP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Redesign service to meet need (49%); </a:t>
            </a:r>
            <a:r>
              <a:rPr lang="en-GB" sz="2000" dirty="0">
                <a:latin typeface="Arial" pitchFamily="34" charset="0"/>
                <a:cs typeface="Arial" pitchFamily="34" charset="0"/>
              </a:rPr>
              <a:t>O</a:t>
            </a:r>
            <a:r>
              <a:rPr lang="en-GB" sz="2000" dirty="0" smtClean="0">
                <a:latin typeface="Arial" pitchFamily="34" charset="0"/>
                <a:cs typeface="Arial" pitchFamily="34" charset="0"/>
              </a:rPr>
              <a:t>pened a service </a:t>
            </a:r>
            <a:r>
              <a:rPr lang="en-GB" dirty="0" smtClean="0">
                <a:latin typeface="Arial" pitchFamily="34" charset="0"/>
                <a:cs typeface="Arial" pitchFamily="34" charset="0"/>
              </a:rPr>
              <a:t>(32%)</a:t>
            </a:r>
            <a:endParaRPr lang="en-GB" sz="2000" dirty="0" smtClean="0">
              <a:latin typeface="Arial" pitchFamily="34" charset="0"/>
              <a:cs typeface="Arial" pitchFamily="34" charset="0"/>
            </a:endParaRP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Improved use of technology (41%)</a:t>
            </a: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Improved work with funders/commissioners (31%)</a:t>
            </a:r>
          </a:p>
          <a:p>
            <a:pPr marL="285750" indent="-285750">
              <a:lnSpc>
                <a:spcPct val="120000"/>
              </a:lnSpc>
              <a:spcAft>
                <a:spcPts val="1200"/>
              </a:spcAft>
              <a:buClr>
                <a:srgbClr val="006983"/>
              </a:buClr>
              <a:buSzPct val="75000"/>
              <a:buFont typeface="Wingdings 2" pitchFamily="18" charset="2"/>
              <a:buChar char=""/>
            </a:pPr>
            <a:r>
              <a:rPr lang="en-GB" sz="2000" dirty="0" smtClean="0">
                <a:latin typeface="Arial" pitchFamily="34" charset="0"/>
                <a:cs typeface="Arial" pitchFamily="34" charset="0"/>
              </a:rPr>
              <a:t>Also: staff redundancy (30%); closed services (27%)</a:t>
            </a:r>
            <a:endParaRPr lang="en-GB" sz="2000" dirty="0">
              <a:latin typeface="Arial" pitchFamily="34" charset="0"/>
              <a:cs typeface="Arial" pitchFamily="34" charset="0"/>
            </a:endParaRPr>
          </a:p>
        </p:txBody>
      </p:sp>
    </p:spTree>
    <p:extLst>
      <p:ext uri="{BB962C8B-B14F-4D97-AF65-F5344CB8AC3E}">
        <p14:creationId xmlns:p14="http://schemas.microsoft.com/office/powerpoint/2010/main" val="2293581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rgbClr val="69BE28"/>
                </a:solidFill>
                <a:latin typeface="Arial" pitchFamily="34" charset="0"/>
                <a:cs typeface="Arial" pitchFamily="34" charset="0"/>
              </a:rPr>
              <a:t>The way forward</a:t>
            </a:r>
          </a:p>
        </p:txBody>
      </p:sp>
      <p:sp>
        <p:nvSpPr>
          <p:cNvPr id="4" name="TextBox 3"/>
          <p:cNvSpPr txBox="1"/>
          <p:nvPr/>
        </p:nvSpPr>
        <p:spPr>
          <a:xfrm>
            <a:off x="827584" y="1484784"/>
            <a:ext cx="7560840" cy="4031873"/>
          </a:xfrm>
          <a:prstGeom prst="rect">
            <a:avLst/>
          </a:prstGeom>
          <a:noFill/>
        </p:spPr>
        <p:txBody>
          <a:bodyPr wrap="square" rtlCol="0">
            <a:spAutoFit/>
          </a:bodyPr>
          <a:lstStyle/>
          <a:p>
            <a:pPr marL="285750" indent="-285750">
              <a:lnSpc>
                <a:spcPct val="120000"/>
              </a:lnSpc>
              <a:spcAft>
                <a:spcPts val="1200"/>
              </a:spcAft>
              <a:buClr>
                <a:srgbClr val="006983"/>
              </a:buClr>
              <a:buSzPct val="75000"/>
              <a:buFont typeface="Wingdings 2" pitchFamily="18" charset="2"/>
              <a:buChar char=""/>
            </a:pPr>
            <a:r>
              <a:rPr lang="en-NZ" sz="2000" dirty="0" smtClean="0">
                <a:latin typeface="Arial" pitchFamily="34" charset="0"/>
                <a:cs typeface="Arial" pitchFamily="34" charset="0"/>
              </a:rPr>
              <a:t>Key issues for 2014/15 – welfare reform, further cuts, </a:t>
            </a:r>
            <a:r>
              <a:rPr lang="en-NZ" sz="2000" smtClean="0">
                <a:latin typeface="Arial" pitchFamily="34" charset="0"/>
                <a:cs typeface="Arial" pitchFamily="34" charset="0"/>
              </a:rPr>
              <a:t>social cohesion</a:t>
            </a:r>
            <a:endParaRPr lang="en-NZ" sz="2000" dirty="0" smtClean="0">
              <a:latin typeface="Arial" pitchFamily="34" charset="0"/>
              <a:cs typeface="Arial" pitchFamily="34" charset="0"/>
            </a:endParaRPr>
          </a:p>
          <a:p>
            <a:pPr marL="285750" indent="-285750">
              <a:lnSpc>
                <a:spcPct val="120000"/>
              </a:lnSpc>
              <a:spcAft>
                <a:spcPts val="1200"/>
              </a:spcAft>
              <a:buClr>
                <a:srgbClr val="006983"/>
              </a:buClr>
              <a:buSzPct val="75000"/>
              <a:buFont typeface="Wingdings 2" pitchFamily="18" charset="2"/>
              <a:buChar char=""/>
            </a:pPr>
            <a:r>
              <a:rPr lang="en-NZ" sz="2000" b="1" dirty="0" smtClean="0">
                <a:latin typeface="Arial" pitchFamily="34" charset="0"/>
                <a:cs typeface="Arial" pitchFamily="34" charset="0"/>
              </a:rPr>
              <a:t>Collaboration</a:t>
            </a:r>
            <a:r>
              <a:rPr lang="en-NZ" sz="2000" dirty="0" smtClean="0">
                <a:latin typeface="Arial" pitchFamily="34" charset="0"/>
                <a:cs typeface="Arial" pitchFamily="34" charset="0"/>
              </a:rPr>
              <a:t> </a:t>
            </a:r>
            <a:r>
              <a:rPr lang="en-NZ" sz="2000" dirty="0">
                <a:latin typeface="Arial" pitchFamily="34" charset="0"/>
                <a:cs typeface="Arial" pitchFamily="34" charset="0"/>
              </a:rPr>
              <a:t>– spectrum from informal to formal </a:t>
            </a:r>
            <a:r>
              <a:rPr lang="en-NZ" sz="2000" dirty="0" smtClean="0">
                <a:latin typeface="Arial" pitchFamily="34" charset="0"/>
                <a:cs typeface="Arial" pitchFamily="34" charset="0"/>
              </a:rPr>
              <a:t>– within VCS; </a:t>
            </a:r>
            <a:r>
              <a:rPr lang="en-NZ" sz="2000" dirty="0">
                <a:latin typeface="Arial" pitchFamily="34" charset="0"/>
                <a:cs typeface="Arial" pitchFamily="34" charset="0"/>
              </a:rPr>
              <a:t>with funders/local authorities; </a:t>
            </a:r>
            <a:r>
              <a:rPr lang="en-NZ" sz="2000" dirty="0" smtClean="0">
                <a:latin typeface="Arial" pitchFamily="34" charset="0"/>
                <a:cs typeface="Arial" pitchFamily="34" charset="0"/>
              </a:rPr>
              <a:t>local </a:t>
            </a:r>
            <a:r>
              <a:rPr lang="en-NZ" sz="2000" dirty="0">
                <a:latin typeface="Arial" pitchFamily="34" charset="0"/>
                <a:cs typeface="Arial" pitchFamily="34" charset="0"/>
              </a:rPr>
              <a:t>business/employers</a:t>
            </a:r>
            <a:endParaRPr lang="en-GB" sz="2000" dirty="0">
              <a:latin typeface="Arial" pitchFamily="34" charset="0"/>
              <a:cs typeface="Arial" pitchFamily="34" charset="0"/>
            </a:endParaRPr>
          </a:p>
          <a:p>
            <a:pPr marL="285750" indent="-285750">
              <a:lnSpc>
                <a:spcPct val="120000"/>
              </a:lnSpc>
              <a:spcAft>
                <a:spcPts val="1200"/>
              </a:spcAft>
              <a:buClr>
                <a:srgbClr val="006983"/>
              </a:buClr>
              <a:buSzPct val="75000"/>
              <a:buFont typeface="Wingdings 2" pitchFamily="18" charset="2"/>
              <a:buChar char=""/>
            </a:pPr>
            <a:r>
              <a:rPr lang="en-NZ" sz="2000" b="1" dirty="0">
                <a:latin typeface="Arial" pitchFamily="34" charset="0"/>
                <a:cs typeface="Arial" pitchFamily="34" charset="0"/>
              </a:rPr>
              <a:t>New business </a:t>
            </a:r>
            <a:r>
              <a:rPr lang="en-NZ" sz="2000" dirty="0">
                <a:latin typeface="Arial" pitchFamily="34" charset="0"/>
                <a:cs typeface="Arial" pitchFamily="34" charset="0"/>
              </a:rPr>
              <a:t>– </a:t>
            </a:r>
            <a:r>
              <a:rPr lang="en-NZ" sz="2000" dirty="0" smtClean="0">
                <a:latin typeface="Arial" pitchFamily="34" charset="0"/>
                <a:cs typeface="Arial" pitchFamily="34" charset="0"/>
              </a:rPr>
              <a:t>identifying new needs, new </a:t>
            </a:r>
            <a:r>
              <a:rPr lang="en-NZ" sz="2000" dirty="0">
                <a:latin typeface="Arial" pitchFamily="34" charset="0"/>
                <a:cs typeface="Arial" pitchFamily="34" charset="0"/>
              </a:rPr>
              <a:t>services and delivery models, </a:t>
            </a:r>
            <a:r>
              <a:rPr lang="en-NZ" sz="2000" dirty="0" smtClean="0">
                <a:latin typeface="Arial" pitchFamily="34" charset="0"/>
                <a:cs typeface="Arial" pitchFamily="34" charset="0"/>
              </a:rPr>
              <a:t>technology</a:t>
            </a:r>
            <a:r>
              <a:rPr lang="en-NZ" sz="2000" dirty="0">
                <a:latin typeface="Arial" pitchFamily="34" charset="0"/>
                <a:cs typeface="Arial" pitchFamily="34" charset="0"/>
              </a:rPr>
              <a:t>, </a:t>
            </a:r>
            <a:r>
              <a:rPr lang="en-NZ" sz="2000" dirty="0" smtClean="0">
                <a:latin typeface="Arial" pitchFamily="34" charset="0"/>
                <a:cs typeface="Arial" pitchFamily="34" charset="0"/>
              </a:rPr>
              <a:t>Localism and community rights</a:t>
            </a:r>
            <a:endParaRPr lang="en-GB" sz="2000" dirty="0">
              <a:latin typeface="Arial" pitchFamily="34" charset="0"/>
              <a:cs typeface="Arial" pitchFamily="34" charset="0"/>
            </a:endParaRPr>
          </a:p>
          <a:p>
            <a:pPr marL="285750" indent="-285750">
              <a:lnSpc>
                <a:spcPct val="120000"/>
              </a:lnSpc>
              <a:spcAft>
                <a:spcPts val="1200"/>
              </a:spcAft>
              <a:buClr>
                <a:srgbClr val="006983"/>
              </a:buClr>
              <a:buSzPct val="75000"/>
              <a:buFont typeface="Wingdings 2" pitchFamily="18" charset="2"/>
              <a:buChar char=""/>
            </a:pPr>
            <a:r>
              <a:rPr lang="en-NZ" sz="2000" b="1" dirty="0" smtClean="0">
                <a:latin typeface="Arial" pitchFamily="34" charset="0"/>
                <a:cs typeface="Arial" pitchFamily="34" charset="0"/>
              </a:rPr>
              <a:t>Voice </a:t>
            </a:r>
            <a:r>
              <a:rPr lang="en-NZ" sz="2000" dirty="0">
                <a:latin typeface="Arial" pitchFamily="34" charset="0"/>
                <a:cs typeface="Arial" pitchFamily="34" charset="0"/>
              </a:rPr>
              <a:t>– </a:t>
            </a:r>
            <a:r>
              <a:rPr lang="en-NZ" sz="2000" dirty="0" smtClean="0">
                <a:latin typeface="Arial" pitchFamily="34" charset="0"/>
                <a:cs typeface="Arial" pitchFamily="34" charset="0"/>
              </a:rPr>
              <a:t>engage with and influence democratic </a:t>
            </a:r>
            <a:r>
              <a:rPr lang="en-NZ" sz="2000" dirty="0">
                <a:latin typeface="Arial" pitchFamily="34" charset="0"/>
                <a:cs typeface="Arial" pitchFamily="34" charset="0"/>
              </a:rPr>
              <a:t>systems; social media/digital; shared </a:t>
            </a:r>
            <a:r>
              <a:rPr lang="en-NZ" sz="2000" dirty="0" smtClean="0">
                <a:latin typeface="Arial" pitchFamily="34" charset="0"/>
                <a:cs typeface="Arial" pitchFamily="34" charset="0"/>
              </a:rPr>
              <a:t>intelligence/collective front</a:t>
            </a:r>
            <a:endParaRPr lang="en-GB" sz="2000" dirty="0">
              <a:latin typeface="Arial" pitchFamily="34" charset="0"/>
              <a:cs typeface="Arial" pitchFamily="34" charset="0"/>
            </a:endParaRPr>
          </a:p>
          <a:p>
            <a:pPr marL="285750" indent="-285750">
              <a:lnSpc>
                <a:spcPct val="120000"/>
              </a:lnSpc>
              <a:spcAft>
                <a:spcPts val="1200"/>
              </a:spcAft>
              <a:buClr>
                <a:srgbClr val="006983"/>
              </a:buClr>
              <a:buSzPct val="75000"/>
              <a:buFont typeface="Wingdings 2" pitchFamily="18" charset="2"/>
              <a:buChar char=""/>
            </a:pPr>
            <a:r>
              <a:rPr lang="en-NZ" sz="2000" b="1" dirty="0" smtClean="0">
                <a:latin typeface="Arial" pitchFamily="34" charset="0"/>
                <a:cs typeface="Arial" pitchFamily="34" charset="0"/>
              </a:rPr>
              <a:t>Impact</a:t>
            </a:r>
            <a:r>
              <a:rPr lang="en-NZ" sz="2000" dirty="0" smtClean="0">
                <a:latin typeface="Arial" pitchFamily="34" charset="0"/>
                <a:cs typeface="Arial" pitchFamily="34" charset="0"/>
              </a:rPr>
              <a:t> </a:t>
            </a:r>
            <a:r>
              <a:rPr lang="en-NZ" sz="2000" dirty="0">
                <a:latin typeface="Arial" pitchFamily="34" charset="0"/>
                <a:cs typeface="Arial" pitchFamily="34" charset="0"/>
              </a:rPr>
              <a:t>–</a:t>
            </a:r>
            <a:r>
              <a:rPr lang="en-NZ" sz="2000" b="1" dirty="0" smtClean="0">
                <a:latin typeface="Arial" pitchFamily="34" charset="0"/>
                <a:cs typeface="Arial" pitchFamily="34" charset="0"/>
              </a:rPr>
              <a:t> </a:t>
            </a:r>
            <a:r>
              <a:rPr lang="en-NZ" sz="2000" dirty="0" smtClean="0">
                <a:latin typeface="Arial" pitchFamily="34" charset="0"/>
                <a:cs typeface="Arial" pitchFamily="34" charset="0"/>
              </a:rPr>
              <a:t>understand </a:t>
            </a:r>
            <a:r>
              <a:rPr lang="en-NZ" sz="2000" dirty="0">
                <a:latin typeface="Arial" pitchFamily="34" charset="0"/>
                <a:cs typeface="Arial" pitchFamily="34" charset="0"/>
              </a:rPr>
              <a:t>it, measure it, communicate </a:t>
            </a:r>
            <a:r>
              <a:rPr lang="en-NZ" sz="2000" dirty="0" smtClean="0">
                <a:latin typeface="Arial" pitchFamily="34" charset="0"/>
                <a:cs typeface="Arial" pitchFamily="34" charset="0"/>
              </a:rPr>
              <a:t>it</a:t>
            </a:r>
            <a:endParaRPr lang="en-GB" sz="2000" dirty="0">
              <a:latin typeface="Arial" pitchFamily="34" charset="0"/>
              <a:cs typeface="Arial" pitchFamily="34" charset="0"/>
            </a:endParaRPr>
          </a:p>
        </p:txBody>
      </p:sp>
    </p:spTree>
    <p:extLst>
      <p:ext uri="{BB962C8B-B14F-4D97-AF65-F5344CB8AC3E}">
        <p14:creationId xmlns:p14="http://schemas.microsoft.com/office/powerpoint/2010/main" val="3083240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835</TotalTime>
  <Words>810</Words>
  <Application>Microsoft Office PowerPoint</Application>
  <PresentationFormat>On-screen Show (4:3)</PresentationFormat>
  <Paragraphs>107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London’s VCS in 2014 – challenges and responses  Irish In Britain: New ways of making an impact locally (26 Feb 2014)  Steve Kerr, LVSC</vt:lpstr>
      <vt:lpstr>Economic and policy climate</vt:lpstr>
      <vt:lpstr>State of the sector</vt:lpstr>
      <vt:lpstr>Impact on BAME sector</vt:lpstr>
      <vt:lpstr>Google trends</vt:lpstr>
      <vt:lpstr>How is the VCS responding?</vt:lpstr>
      <vt:lpstr>The way forward</vt:lpstr>
    </vt:vector>
  </TitlesOfParts>
  <Company>Voluntary Action Islington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Big Squeeze 2013:  a fragile state</dc:title>
  <dc:creator>Deborah Gold</dc:creator>
  <cp:lastModifiedBy>Steve Kerr</cp:lastModifiedBy>
  <cp:revision>64</cp:revision>
  <cp:lastPrinted>2014-02-24T18:24:44Z</cp:lastPrinted>
  <dcterms:created xsi:type="dcterms:W3CDTF">2013-10-30T10:57:12Z</dcterms:created>
  <dcterms:modified xsi:type="dcterms:W3CDTF">2014-02-25T11:37:06Z</dcterms:modified>
</cp:coreProperties>
</file>