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367" r:id="rId2"/>
    <p:sldId id="322" r:id="rId3"/>
    <p:sldId id="391" r:id="rId4"/>
    <p:sldId id="371" r:id="rId5"/>
    <p:sldId id="376" r:id="rId6"/>
    <p:sldId id="377" r:id="rId7"/>
    <p:sldId id="374" r:id="rId8"/>
    <p:sldId id="383" r:id="rId9"/>
    <p:sldId id="384" r:id="rId10"/>
    <p:sldId id="324" r:id="rId11"/>
    <p:sldId id="381" r:id="rId12"/>
    <p:sldId id="382" r:id="rId13"/>
    <p:sldId id="386" r:id="rId14"/>
    <p:sldId id="390" r:id="rId15"/>
    <p:sldId id="388" r:id="rId16"/>
  </p:sldIdLst>
  <p:sldSz cx="9144000" cy="6858000" type="screen4x3"/>
  <p:notesSz cx="6669088"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8C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0036" autoAdjust="0"/>
  </p:normalViewPr>
  <p:slideViewPr>
    <p:cSldViewPr>
      <p:cViewPr>
        <p:scale>
          <a:sx n="100" d="100"/>
          <a:sy n="100" d="100"/>
        </p:scale>
        <p:origin x="-5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5EC8097-8C41-42E2-B9E8-3A90F8D57DA5}" type="datetimeFigureOut">
              <a:rPr lang="en-GB"/>
              <a:pPr>
                <a:defRPr/>
              </a:pPr>
              <a:t>26/02/2014</a:t>
            </a:fld>
            <a:endParaRPr lang="en-GB"/>
          </a:p>
        </p:txBody>
      </p:sp>
      <p:sp>
        <p:nvSpPr>
          <p:cNvPr id="4" name="Footer Placehold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91B6EF1-3B22-4773-ABC9-05BF3812B3D9}" type="slidenum">
              <a:rPr lang="en-GB"/>
              <a:pPr>
                <a:defRPr/>
              </a:pPr>
              <a:t>‹#›</a:t>
            </a:fld>
            <a:endParaRPr lang="en-GB"/>
          </a:p>
        </p:txBody>
      </p:sp>
    </p:spTree>
    <p:extLst>
      <p:ext uri="{BB962C8B-B14F-4D97-AF65-F5344CB8AC3E}">
        <p14:creationId xmlns:p14="http://schemas.microsoft.com/office/powerpoint/2010/main" val="349793123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0DDEE52-F5BB-4A2E-B0EA-35AB81E5833E}" type="datetimeFigureOut">
              <a:rPr lang="en-GB"/>
              <a:pPr>
                <a:defRPr/>
              </a:pPr>
              <a:t>26/02/2014</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698BED8-EF6A-4EB3-A909-371DA0F5C113}" type="slidenum">
              <a:rPr lang="en-GB"/>
              <a:pPr>
                <a:defRPr/>
              </a:pPr>
              <a:t>‹#›</a:t>
            </a:fld>
            <a:endParaRPr lang="en-GB"/>
          </a:p>
        </p:txBody>
      </p:sp>
    </p:spTree>
    <p:extLst>
      <p:ext uri="{BB962C8B-B14F-4D97-AF65-F5344CB8AC3E}">
        <p14:creationId xmlns:p14="http://schemas.microsoft.com/office/powerpoint/2010/main" val="150541786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GB" dirty="0"/>
          </a:p>
        </p:txBody>
      </p:sp>
      <p:sp>
        <p:nvSpPr>
          <p:cNvPr id="5" name="Slide Number Placeholder 4"/>
          <p:cNvSpPr>
            <a:spLocks noGrp="1"/>
          </p:cNvSpPr>
          <p:nvPr>
            <p:ph type="sldNum" sz="quarter" idx="5"/>
          </p:nvPr>
        </p:nvSpPr>
        <p:spPr/>
        <p:txBody>
          <a:bodyPr/>
          <a:lstStyle/>
          <a:p>
            <a:pPr>
              <a:defRPr/>
            </a:pPr>
            <a:fld id="{0FBC7921-58C8-4F3C-BA8B-ABB5A4B00761}" type="slidenum">
              <a:rPr lang="en-GB" smtClean="0"/>
              <a:pPr>
                <a:defRPr/>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GB" dirty="0"/>
          </a:p>
        </p:txBody>
      </p:sp>
      <p:sp>
        <p:nvSpPr>
          <p:cNvPr id="5" name="Slide Number Placeholder 4"/>
          <p:cNvSpPr>
            <a:spLocks noGrp="1"/>
          </p:cNvSpPr>
          <p:nvPr>
            <p:ph type="sldNum" sz="quarter" idx="5"/>
          </p:nvPr>
        </p:nvSpPr>
        <p:spPr/>
        <p:txBody>
          <a:bodyPr/>
          <a:lstStyle/>
          <a:p>
            <a:pPr>
              <a:defRPr/>
            </a:pPr>
            <a:fld id="{A76F529D-50D8-4A2F-BFB4-C980584AC74D}" type="slidenum">
              <a:rPr lang="en-GB" smtClean="0"/>
              <a:pPr>
                <a:defRPr/>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9"/>
          <p:cNvSpPr>
            <a:spLocks noGrp="1" noChangeArrowheads="1"/>
          </p:cNvSpPr>
          <p:nvPr>
            <p:ph type="sldNum" sz="quarter" idx="5"/>
          </p:nvPr>
        </p:nvSpPr>
        <p:spPr/>
        <p:txBody>
          <a:bodyPr/>
          <a:lstStyle>
            <a:lvl1pPr defTabSz="428649" eaLnBrk="0">
              <a:tabLst>
                <a:tab pos="693134" algn="l"/>
                <a:tab pos="1386269" algn="l"/>
                <a:tab pos="2079403" algn="l"/>
                <a:tab pos="2772537" algn="l"/>
              </a:tabLst>
              <a:defRPr>
                <a:solidFill>
                  <a:schemeClr val="bg1"/>
                </a:solidFill>
                <a:latin typeface="Arial" charset="0"/>
                <a:ea typeface="SimSun" charset="-122"/>
              </a:defRPr>
            </a:lvl1pPr>
            <a:lvl2pPr defTabSz="428649" eaLnBrk="0">
              <a:tabLst>
                <a:tab pos="693134" algn="l"/>
                <a:tab pos="1386269" algn="l"/>
                <a:tab pos="2079403" algn="l"/>
                <a:tab pos="2772537" algn="l"/>
              </a:tabLst>
              <a:defRPr>
                <a:solidFill>
                  <a:schemeClr val="bg1"/>
                </a:solidFill>
                <a:latin typeface="Arial" charset="0"/>
                <a:ea typeface="SimSun" charset="-122"/>
              </a:defRPr>
            </a:lvl2pPr>
            <a:lvl3pPr defTabSz="428649" eaLnBrk="0">
              <a:tabLst>
                <a:tab pos="693134" algn="l"/>
                <a:tab pos="1386269" algn="l"/>
                <a:tab pos="2079403" algn="l"/>
                <a:tab pos="2772537" algn="l"/>
              </a:tabLst>
              <a:defRPr>
                <a:solidFill>
                  <a:schemeClr val="bg1"/>
                </a:solidFill>
                <a:latin typeface="Arial" charset="0"/>
                <a:ea typeface="SimSun" charset="-122"/>
              </a:defRPr>
            </a:lvl3pPr>
            <a:lvl4pPr defTabSz="428649" eaLnBrk="0">
              <a:tabLst>
                <a:tab pos="693134" algn="l"/>
                <a:tab pos="1386269" algn="l"/>
                <a:tab pos="2079403" algn="l"/>
                <a:tab pos="2772537" algn="l"/>
              </a:tabLst>
              <a:defRPr>
                <a:solidFill>
                  <a:schemeClr val="bg1"/>
                </a:solidFill>
                <a:latin typeface="Arial" charset="0"/>
                <a:ea typeface="SimSun" charset="-122"/>
              </a:defRPr>
            </a:lvl4pPr>
            <a:lvl5pPr defTabSz="428649" eaLnBrk="0">
              <a:tabLst>
                <a:tab pos="693134" algn="l"/>
                <a:tab pos="1386269" algn="l"/>
                <a:tab pos="2079403" algn="l"/>
                <a:tab pos="2772537" algn="l"/>
              </a:tabLst>
              <a:defRPr>
                <a:solidFill>
                  <a:schemeClr val="bg1"/>
                </a:solidFill>
                <a:latin typeface="Arial" charset="0"/>
                <a:ea typeface="SimSun" charset="-122"/>
              </a:defRPr>
            </a:lvl5pPr>
            <a:lvl6pPr marL="2407730" indent="-218885" defTabSz="428649" eaLnBrk="0" fontAlgn="base" hangingPunct="0">
              <a:lnSpc>
                <a:spcPct val="93000"/>
              </a:lnSpc>
              <a:spcBef>
                <a:spcPct val="0"/>
              </a:spcBef>
              <a:spcAft>
                <a:spcPct val="0"/>
              </a:spcAft>
              <a:buClr>
                <a:srgbClr val="000000"/>
              </a:buClr>
              <a:buSzPct val="100000"/>
              <a:buFont typeface="Times New Roman" pitchFamily="18" charset="0"/>
              <a:tabLst>
                <a:tab pos="693134" algn="l"/>
                <a:tab pos="1386269" algn="l"/>
                <a:tab pos="2079403" algn="l"/>
                <a:tab pos="2772537" algn="l"/>
              </a:tabLst>
              <a:defRPr>
                <a:solidFill>
                  <a:schemeClr val="bg1"/>
                </a:solidFill>
                <a:latin typeface="Arial" charset="0"/>
                <a:ea typeface="SimSun" charset="-122"/>
              </a:defRPr>
            </a:lvl6pPr>
            <a:lvl7pPr marL="2845499" indent="-218885" defTabSz="428649" eaLnBrk="0" fontAlgn="base" hangingPunct="0">
              <a:lnSpc>
                <a:spcPct val="93000"/>
              </a:lnSpc>
              <a:spcBef>
                <a:spcPct val="0"/>
              </a:spcBef>
              <a:spcAft>
                <a:spcPct val="0"/>
              </a:spcAft>
              <a:buClr>
                <a:srgbClr val="000000"/>
              </a:buClr>
              <a:buSzPct val="100000"/>
              <a:buFont typeface="Times New Roman" pitchFamily="18" charset="0"/>
              <a:tabLst>
                <a:tab pos="693134" algn="l"/>
                <a:tab pos="1386269" algn="l"/>
                <a:tab pos="2079403" algn="l"/>
                <a:tab pos="2772537" algn="l"/>
              </a:tabLst>
              <a:defRPr>
                <a:solidFill>
                  <a:schemeClr val="bg1"/>
                </a:solidFill>
                <a:latin typeface="Arial" charset="0"/>
                <a:ea typeface="SimSun" charset="-122"/>
              </a:defRPr>
            </a:lvl7pPr>
            <a:lvl8pPr marL="3283268" indent="-218885" defTabSz="428649" eaLnBrk="0" fontAlgn="base" hangingPunct="0">
              <a:lnSpc>
                <a:spcPct val="93000"/>
              </a:lnSpc>
              <a:spcBef>
                <a:spcPct val="0"/>
              </a:spcBef>
              <a:spcAft>
                <a:spcPct val="0"/>
              </a:spcAft>
              <a:buClr>
                <a:srgbClr val="000000"/>
              </a:buClr>
              <a:buSzPct val="100000"/>
              <a:buFont typeface="Times New Roman" pitchFamily="18" charset="0"/>
              <a:tabLst>
                <a:tab pos="693134" algn="l"/>
                <a:tab pos="1386269" algn="l"/>
                <a:tab pos="2079403" algn="l"/>
                <a:tab pos="2772537" algn="l"/>
              </a:tabLst>
              <a:defRPr>
                <a:solidFill>
                  <a:schemeClr val="bg1"/>
                </a:solidFill>
                <a:latin typeface="Arial" charset="0"/>
                <a:ea typeface="SimSun" charset="-122"/>
              </a:defRPr>
            </a:lvl8pPr>
            <a:lvl9pPr marL="3721037" indent="-218885" defTabSz="428649" eaLnBrk="0" fontAlgn="base" hangingPunct="0">
              <a:lnSpc>
                <a:spcPct val="93000"/>
              </a:lnSpc>
              <a:spcBef>
                <a:spcPct val="0"/>
              </a:spcBef>
              <a:spcAft>
                <a:spcPct val="0"/>
              </a:spcAft>
              <a:buClr>
                <a:srgbClr val="000000"/>
              </a:buClr>
              <a:buSzPct val="100000"/>
              <a:buFont typeface="Times New Roman" pitchFamily="18" charset="0"/>
              <a:tabLst>
                <a:tab pos="693134" algn="l"/>
                <a:tab pos="1386269" algn="l"/>
                <a:tab pos="2079403" algn="l"/>
                <a:tab pos="2772537" algn="l"/>
              </a:tabLst>
              <a:defRPr>
                <a:solidFill>
                  <a:schemeClr val="bg1"/>
                </a:solidFill>
                <a:latin typeface="Arial" charset="0"/>
                <a:ea typeface="SimSun" charset="-122"/>
              </a:defRPr>
            </a:lvl9pPr>
          </a:lstStyle>
          <a:p>
            <a:pPr eaLnBrk="1">
              <a:defRPr/>
            </a:pPr>
            <a:fld id="{013A4A05-41F8-4FB8-85EA-675D47A97EB7}" type="slidenum">
              <a:rPr lang="en-GB">
                <a:solidFill>
                  <a:srgbClr val="000000"/>
                </a:solidFill>
                <a:latin typeface="Times New Roman" pitchFamily="18" charset="0"/>
              </a:rPr>
              <a:pPr eaLnBrk="1">
                <a:defRPr/>
              </a:pPr>
              <a:t>5</a:t>
            </a:fld>
            <a:endParaRPr lang="en-GB" dirty="0">
              <a:solidFill>
                <a:srgbClr val="000000"/>
              </a:solidFill>
              <a:latin typeface="Times New Roman" pitchFamily="18" charset="0"/>
            </a:endParaRPr>
          </a:p>
        </p:txBody>
      </p:sp>
      <p:sp>
        <p:nvSpPr>
          <p:cNvPr id="21507" name="Rectangle 1"/>
          <p:cNvSpPr>
            <a:spLocks noGrp="1" noRot="1" noChangeAspect="1" noChangeArrowheads="1" noTextEdit="1"/>
          </p:cNvSpPr>
          <p:nvPr>
            <p:ph type="sldImg"/>
          </p:nvPr>
        </p:nvSpPr>
        <p:spPr bwMode="auto">
          <a:xfrm>
            <a:off x="855663" y="755650"/>
            <a:ext cx="4957762" cy="3719513"/>
          </a:xfrm>
          <a:solidFill>
            <a:srgbClr val="FFFFFF"/>
          </a:solidFill>
          <a:ln>
            <a:solidFill>
              <a:srgbClr val="000000"/>
            </a:solidFill>
            <a:miter lim="800000"/>
            <a:headEnd/>
            <a:tailEnd/>
          </a:ln>
        </p:spPr>
      </p:sp>
      <p:sp>
        <p:nvSpPr>
          <p:cNvPr id="21508" name="Rectangle 2"/>
          <p:cNvSpPr>
            <a:spLocks noGrp="1" noChangeArrowheads="1"/>
          </p:cNvSpPr>
          <p:nvPr>
            <p:ph type="body" idx="1"/>
          </p:nvPr>
        </p:nvSpPr>
        <p:spPr bwMode="auto">
          <a:xfrm>
            <a:off x="665163" y="4716463"/>
            <a:ext cx="5335587" cy="4467225"/>
          </a:xfrm>
          <a:noFill/>
        </p:spPr>
        <p:txBody>
          <a:bodyPr wrap="none" lIns="87546" tIns="43774" rIns="87546" bIns="43774" numCol="1" anchor="ctr"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GB" dirty="0"/>
          </a:p>
        </p:txBody>
      </p:sp>
      <p:sp>
        <p:nvSpPr>
          <p:cNvPr id="5" name="Slide Number Placeholder 4"/>
          <p:cNvSpPr>
            <a:spLocks noGrp="1"/>
          </p:cNvSpPr>
          <p:nvPr>
            <p:ph type="sldNum" sz="quarter" idx="5"/>
          </p:nvPr>
        </p:nvSpPr>
        <p:spPr/>
        <p:txBody>
          <a:bodyPr/>
          <a:lstStyle/>
          <a:p>
            <a:pPr>
              <a:defRPr/>
            </a:pPr>
            <a:fld id="{02AF6978-7BC3-439A-AB7C-FC883AD148A8}" type="slidenum">
              <a:rPr lang="en-GB" smtClean="0"/>
              <a:pPr>
                <a:defRPr/>
              </a:pPr>
              <a:t>9</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GB" dirty="0"/>
          </a:p>
        </p:txBody>
      </p:sp>
      <p:sp>
        <p:nvSpPr>
          <p:cNvPr id="5" name="Slide Number Placeholder 4"/>
          <p:cNvSpPr>
            <a:spLocks noGrp="1"/>
          </p:cNvSpPr>
          <p:nvPr>
            <p:ph type="sldNum" sz="quarter" idx="5"/>
          </p:nvPr>
        </p:nvSpPr>
        <p:spPr/>
        <p:txBody>
          <a:bodyPr/>
          <a:lstStyle/>
          <a:p>
            <a:pPr>
              <a:defRPr/>
            </a:pPr>
            <a:fld id="{E7E8E5C2-A91E-4E42-AC24-AA370884A46B}" type="slidenum">
              <a:rPr lang="en-GB" smtClean="0"/>
              <a:pPr>
                <a:defRPr/>
              </a:pPr>
              <a:t>10</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p:txBody>
          <a:bodyPr/>
          <a:lstStyle/>
          <a:p>
            <a:pPr>
              <a:defRPr/>
            </a:pPr>
            <a:fld id="{530FE1ED-1A4D-4FDE-B5D4-CBB0CA6FE2BD}" type="slidenum">
              <a:rPr lang="en-GB" smtClean="0"/>
              <a:pPr>
                <a:defRPr/>
              </a:pPr>
              <a:t>13</a:t>
            </a:fld>
            <a:endParaRPr lang="en-GB" smtClean="0"/>
          </a:p>
        </p:txBody>
      </p:sp>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GB" dirty="0"/>
          </a:p>
        </p:txBody>
      </p:sp>
      <p:sp>
        <p:nvSpPr>
          <p:cNvPr id="5" name="Slide Number Placeholder 4"/>
          <p:cNvSpPr>
            <a:spLocks noGrp="1"/>
          </p:cNvSpPr>
          <p:nvPr>
            <p:ph type="sldNum" sz="quarter" idx="5"/>
          </p:nvPr>
        </p:nvSpPr>
        <p:spPr/>
        <p:txBody>
          <a:bodyPr/>
          <a:lstStyle/>
          <a:p>
            <a:pPr>
              <a:defRPr/>
            </a:pPr>
            <a:fld id="{C735ABB7-CEE4-47A9-9AE9-D63AF5DC12C2}" type="slidenum">
              <a:rPr lang="en-GB" smtClean="0"/>
              <a:pPr>
                <a:defRPr/>
              </a:pPr>
              <a:t>14</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Footer Placeholder 3"/>
          <p:cNvSpPr>
            <a:spLocks noGrp="1"/>
          </p:cNvSpPr>
          <p:nvPr>
            <p:ph type="ftr" sz="quarter" idx="4"/>
          </p:nvPr>
        </p:nvSpPr>
        <p:spPr/>
        <p:txBody>
          <a:bodyPr/>
          <a:lstStyle/>
          <a:p>
            <a:pPr>
              <a:defRPr/>
            </a:pPr>
            <a:endParaRPr lang="en-GB"/>
          </a:p>
        </p:txBody>
      </p:sp>
      <p:sp>
        <p:nvSpPr>
          <p:cNvPr id="5" name="Slide Number Placeholder 4"/>
          <p:cNvSpPr>
            <a:spLocks noGrp="1"/>
          </p:cNvSpPr>
          <p:nvPr>
            <p:ph type="sldNum" sz="quarter" idx="5"/>
          </p:nvPr>
        </p:nvSpPr>
        <p:spPr/>
        <p:txBody>
          <a:bodyPr/>
          <a:lstStyle/>
          <a:p>
            <a:pPr>
              <a:defRPr/>
            </a:pPr>
            <a:fld id="{BB53D782-AED5-44B3-AFDC-DF029A035A3D}" type="slidenum">
              <a:rPr lang="en-GB" smtClean="0"/>
              <a:pPr>
                <a:defRPr/>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5970588"/>
            <a:ext cx="9144000" cy="887412"/>
          </a:xfrm>
          <a:prstGeom prst="rect">
            <a:avLst/>
          </a:prstGeom>
          <a:solidFill>
            <a:srgbClr val="FFFFFF"/>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7" name="Rectangle 9"/>
          <p:cNvSpPr>
            <a:spLocks noChangeArrowheads="1"/>
          </p:cNvSpPr>
          <p:nvPr/>
        </p:nvSpPr>
        <p:spPr bwMode="auto">
          <a:xfrm>
            <a:off x="-9525" y="6053138"/>
            <a:ext cx="2249488" cy="712787"/>
          </a:xfrm>
          <a:prstGeom prst="rect">
            <a:avLst/>
          </a:prstGeom>
          <a:solidFill>
            <a:srgbClr val="A5644E"/>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8" name="Rectangle 10"/>
          <p:cNvSpPr>
            <a:spLocks noChangeArrowheads="1"/>
          </p:cNvSpPr>
          <p:nvPr/>
        </p:nvSpPr>
        <p:spPr bwMode="auto">
          <a:xfrm>
            <a:off x="2359025" y="6043613"/>
            <a:ext cx="6784975" cy="714375"/>
          </a:xfrm>
          <a:prstGeom prst="rect">
            <a:avLst/>
          </a:prstGeom>
          <a:solidFill>
            <a:srgbClr val="FFC000"/>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5" name="Title 7"/>
          <p:cNvSpPr txBox="1">
            <a:spLocks noGrp="1"/>
          </p:cNvSpPr>
          <p:nvPr>
            <p:ph type="ctrTitle"/>
          </p:nvPr>
        </p:nvSpPr>
        <p:spPr>
          <a:xfrm>
            <a:off x="2362196" y="4038603"/>
            <a:ext cx="6476996" cy="1828800"/>
          </a:xfrm>
        </p:spPr>
        <p:txBody>
          <a:bodyPr anchor="b"/>
          <a:lstStyle>
            <a:lvl1pPr>
              <a:defRPr cap="all"/>
            </a:lvl1pPr>
          </a:lstStyle>
          <a:p>
            <a:pPr lvl="0"/>
            <a:r>
              <a:rPr lang="en-US"/>
              <a:t>Click to edit Master title style</a:t>
            </a:r>
          </a:p>
        </p:txBody>
      </p:sp>
      <p:sp>
        <p:nvSpPr>
          <p:cNvPr id="6" name="Subtitle 8"/>
          <p:cNvSpPr txBox="1">
            <a:spLocks noGrp="1"/>
          </p:cNvSpPr>
          <p:nvPr>
            <p:ph type="subTitle" idx="1"/>
          </p:nvPr>
        </p:nvSpPr>
        <p:spPr>
          <a:xfrm>
            <a:off x="2362196" y="6050036"/>
            <a:ext cx="6705596" cy="685800"/>
          </a:xfrm>
        </p:spPr>
        <p:txBody>
          <a:bodyPr anchor="ctr"/>
          <a:lstStyle>
            <a:lvl1pPr marL="0" indent="0">
              <a:buNone/>
              <a:defRPr sz="2600">
                <a:solidFill>
                  <a:srgbClr val="FFFFFF"/>
                </a:solidFill>
              </a:defRPr>
            </a:lvl1pPr>
          </a:lstStyle>
          <a:p>
            <a:pPr lvl="0"/>
            <a:r>
              <a:rPr lang="en-US"/>
              <a:t>Click to edit Master subtitle style</a:t>
            </a:r>
          </a:p>
        </p:txBody>
      </p:sp>
      <p:sp>
        <p:nvSpPr>
          <p:cNvPr id="9" name="Date Placeholder 27"/>
          <p:cNvSpPr txBox="1">
            <a:spLocks noGrp="1"/>
          </p:cNvSpPr>
          <p:nvPr>
            <p:ph type="dt" sz="half" idx="10"/>
          </p:nvPr>
        </p:nvSpPr>
        <p:spPr>
          <a:xfrm>
            <a:off x="76200" y="6069013"/>
            <a:ext cx="2057400" cy="685800"/>
          </a:xfrm>
        </p:spPr>
        <p:txBody>
          <a:bodyPr anchorCtr="1"/>
          <a:lstStyle>
            <a:lvl1pPr algn="ctr">
              <a:defRPr sz="2000">
                <a:solidFill>
                  <a:srgbClr val="FFFFFF"/>
                </a:solidFill>
              </a:defRPr>
            </a:lvl1pPr>
          </a:lstStyle>
          <a:p>
            <a:pPr>
              <a:defRPr/>
            </a:pPr>
            <a:r>
              <a:rPr lang="en-US"/>
              <a:t>06/07/2010</a:t>
            </a:r>
            <a:endParaRPr/>
          </a:p>
        </p:txBody>
      </p:sp>
      <p:sp>
        <p:nvSpPr>
          <p:cNvPr id="10" name="Footer Placeholder 16"/>
          <p:cNvSpPr txBox="1">
            <a:spLocks noGrp="1"/>
          </p:cNvSpPr>
          <p:nvPr>
            <p:ph type="ftr" sz="quarter" idx="11"/>
          </p:nvPr>
        </p:nvSpPr>
        <p:spPr>
          <a:xfrm>
            <a:off x="2085975" y="236538"/>
            <a:ext cx="5867400" cy="365125"/>
          </a:xfrm>
        </p:spPr>
        <p:txBody>
          <a:bodyPr/>
          <a:lstStyle>
            <a:lvl1pPr>
              <a:defRPr/>
            </a:lvl1pPr>
          </a:lstStyle>
          <a:p>
            <a:pPr>
              <a:defRPr/>
            </a:pPr>
            <a:r>
              <a:t>www.olmec-ec.org.uk</a:t>
            </a:r>
          </a:p>
        </p:txBody>
      </p:sp>
      <p:sp>
        <p:nvSpPr>
          <p:cNvPr id="11" name="Slide Number Placeholder 28"/>
          <p:cNvSpPr txBox="1">
            <a:spLocks noGrp="1"/>
          </p:cNvSpPr>
          <p:nvPr>
            <p:ph type="sldNum" sz="quarter" idx="12"/>
          </p:nvPr>
        </p:nvSpPr>
        <p:spPr>
          <a:xfrm>
            <a:off x="8001000" y="228600"/>
            <a:ext cx="838200" cy="381000"/>
          </a:xfrm>
        </p:spPr>
        <p:txBody>
          <a:bodyPr/>
          <a:lstStyle>
            <a:lvl1pPr>
              <a:defRPr>
                <a:solidFill>
                  <a:srgbClr val="4E3B30"/>
                </a:solidFill>
              </a:defRPr>
            </a:lvl1pPr>
          </a:lstStyle>
          <a:p>
            <a:pPr>
              <a:defRPr/>
            </a:pPr>
            <a:fld id="{A22E0544-0686-45B4-8A73-072E986BAFEB}" type="slidenum">
              <a:rPr/>
              <a:pPr>
                <a:defRPr/>
              </a:pPr>
              <a:t>‹#›</a:t>
            </a:fld>
            <a:endParaRP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txBox="1">
            <a:spLocks noGrp="1"/>
          </p:cNvSpPr>
          <p:nvPr>
            <p:ph type="dt" sz="half" idx="10"/>
          </p:nvPr>
        </p:nvSpPr>
        <p:spPr>
          <a:ln/>
        </p:spPr>
        <p:txBody>
          <a:bodyPr/>
          <a:lstStyle>
            <a:lvl1pPr>
              <a:defRPr/>
            </a:lvl1pPr>
          </a:lstStyle>
          <a:p>
            <a:pPr>
              <a:defRPr/>
            </a:pPr>
            <a:r>
              <a:rPr lang="en-US"/>
              <a:t>06/07/2010</a:t>
            </a:r>
            <a:endParaRPr/>
          </a:p>
        </p:txBody>
      </p:sp>
      <p:sp>
        <p:nvSpPr>
          <p:cNvPr id="5" name="Footer Placeholder 2"/>
          <p:cNvSpPr txBox="1">
            <a:spLocks noGrp="1"/>
          </p:cNvSpPr>
          <p:nvPr>
            <p:ph type="ftr" sz="quarter" idx="11"/>
          </p:nvPr>
        </p:nvSpPr>
        <p:spPr>
          <a:ln/>
        </p:spPr>
        <p:txBody>
          <a:bodyPr/>
          <a:lstStyle>
            <a:lvl1pPr>
              <a:defRPr/>
            </a:lvl1pPr>
          </a:lstStyle>
          <a:p>
            <a:pPr>
              <a:defRPr/>
            </a:pPr>
            <a:r>
              <a:t>www.olmec-ec.org.uk</a:t>
            </a:r>
          </a:p>
        </p:txBody>
      </p:sp>
      <p:sp>
        <p:nvSpPr>
          <p:cNvPr id="6" name="Slide Number Placeholder 22"/>
          <p:cNvSpPr txBox="1">
            <a:spLocks noGrp="1"/>
          </p:cNvSpPr>
          <p:nvPr>
            <p:ph type="sldNum" sz="quarter" idx="12"/>
          </p:nvPr>
        </p:nvSpPr>
        <p:spPr>
          <a:ln/>
        </p:spPr>
        <p:txBody>
          <a:bodyPr/>
          <a:lstStyle>
            <a:lvl1pPr>
              <a:defRPr/>
            </a:lvl1pPr>
          </a:lstStyle>
          <a:p>
            <a:pPr>
              <a:defRPr/>
            </a:pPr>
            <a:fld id="{3E07B754-A311-4FC3-9006-BC4334DEFEC3}" type="slidenum">
              <a:rPr/>
              <a:pPr>
                <a:defRPr/>
              </a:pPr>
              <a:t>‹#›</a:t>
            </a:fld>
            <a:endParaRP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a:spLocks noChangeArrowheads="1"/>
          </p:cNvSpPr>
          <p:nvPr/>
        </p:nvSpPr>
        <p:spPr bwMode="auto">
          <a:xfrm>
            <a:off x="6096000" y="0"/>
            <a:ext cx="320675" cy="6858000"/>
          </a:xfrm>
          <a:prstGeom prst="rect">
            <a:avLst/>
          </a:prstGeom>
          <a:solidFill>
            <a:srgbClr val="FFFFFF"/>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5" name="Rectangle 7"/>
          <p:cNvSpPr>
            <a:spLocks noChangeArrowheads="1"/>
          </p:cNvSpPr>
          <p:nvPr/>
        </p:nvSpPr>
        <p:spPr bwMode="auto">
          <a:xfrm>
            <a:off x="6142038" y="609600"/>
            <a:ext cx="228600" cy="6248400"/>
          </a:xfrm>
          <a:prstGeom prst="rect">
            <a:avLst/>
          </a:prstGeom>
          <a:solidFill>
            <a:srgbClr val="FFC000"/>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6" name="Rectangle 8"/>
          <p:cNvSpPr>
            <a:spLocks noChangeArrowheads="1"/>
          </p:cNvSpPr>
          <p:nvPr/>
        </p:nvSpPr>
        <p:spPr bwMode="auto">
          <a:xfrm>
            <a:off x="6142038" y="0"/>
            <a:ext cx="228600" cy="533400"/>
          </a:xfrm>
          <a:prstGeom prst="rect">
            <a:avLst/>
          </a:prstGeom>
          <a:solidFill>
            <a:srgbClr val="A5644E"/>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2" name="Vertical Title 1"/>
          <p:cNvSpPr txBox="1">
            <a:spLocks noGrp="1"/>
          </p:cNvSpPr>
          <p:nvPr>
            <p:ph type="title" orient="vert"/>
          </p:nvPr>
        </p:nvSpPr>
        <p:spPr>
          <a:xfrm>
            <a:off x="6553203" y="609603"/>
            <a:ext cx="2057400" cy="5516566"/>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609603"/>
            <a:ext cx="5562596" cy="551656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xfrm>
            <a:off x="6553200" y="6248400"/>
            <a:ext cx="2209800" cy="365125"/>
          </a:xfrm>
        </p:spPr>
        <p:txBody>
          <a:bodyPr/>
          <a:lstStyle>
            <a:lvl1pPr>
              <a:defRPr/>
            </a:lvl1pPr>
          </a:lstStyle>
          <a:p>
            <a:pPr>
              <a:defRPr/>
            </a:pPr>
            <a:r>
              <a:rPr lang="en-US"/>
              <a:t>06/07/2010</a:t>
            </a:r>
            <a:endParaRPr/>
          </a:p>
        </p:txBody>
      </p:sp>
      <p:sp>
        <p:nvSpPr>
          <p:cNvPr id="8" name="Footer Placeholder 4"/>
          <p:cNvSpPr txBox="1">
            <a:spLocks noGrp="1"/>
          </p:cNvSpPr>
          <p:nvPr>
            <p:ph type="ftr" sz="quarter" idx="11"/>
          </p:nvPr>
        </p:nvSpPr>
        <p:spPr>
          <a:xfrm>
            <a:off x="457200" y="6248400"/>
            <a:ext cx="5573713" cy="365125"/>
          </a:xfrm>
        </p:spPr>
        <p:txBody>
          <a:bodyPr/>
          <a:lstStyle>
            <a:lvl1pPr>
              <a:defRPr/>
            </a:lvl1pPr>
          </a:lstStyle>
          <a:p>
            <a:pPr>
              <a:defRPr/>
            </a:pPr>
            <a:r>
              <a:t>www.olmec-ec.org.uk</a:t>
            </a:r>
          </a:p>
        </p:txBody>
      </p:sp>
      <p:sp>
        <p:nvSpPr>
          <p:cNvPr id="9" name="Slide Number Placeholder 5"/>
          <p:cNvSpPr txBox="1">
            <a:spLocks noGrp="1"/>
          </p:cNvSpPr>
          <p:nvPr>
            <p:ph type="sldNum" sz="quarter" idx="12"/>
          </p:nvPr>
        </p:nvSpPr>
        <p:spPr>
          <a:xfrm rot="5400013">
            <a:off x="5989638" y="144462"/>
            <a:ext cx="533400" cy="244475"/>
          </a:xfrm>
        </p:spPr>
        <p:txBody>
          <a:bodyPr/>
          <a:lstStyle>
            <a:lvl1pPr>
              <a:defRPr/>
            </a:lvl1pPr>
          </a:lstStyle>
          <a:p>
            <a:pPr>
              <a:defRPr/>
            </a:pPr>
            <a:fld id="{CE7CD437-C10F-439A-8DC4-AFF969E82C3D}" type="slidenum">
              <a:rPr/>
              <a:pPr>
                <a:defRPr/>
              </a:pPr>
              <a:t>‹#›</a:t>
            </a:fld>
            <a:endParaRP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612648" y="228600"/>
            <a:ext cx="8153403" cy="990596"/>
          </a:xfrm>
        </p:spPr>
        <p:txBody>
          <a:bodyPr/>
          <a:lstStyle>
            <a:lvl1pPr>
              <a:defRPr/>
            </a:lvl1pPr>
          </a:lstStyle>
          <a:p>
            <a:pPr lvl="0"/>
            <a:r>
              <a:rPr lang="en-US"/>
              <a:t>Click to edit Master title style</a:t>
            </a:r>
          </a:p>
        </p:txBody>
      </p:sp>
      <p:sp>
        <p:nvSpPr>
          <p:cNvPr id="6" name="Content Placeholder 7"/>
          <p:cNvSpPr txBox="1">
            <a:spLocks noGrp="1"/>
          </p:cNvSpPr>
          <p:nvPr>
            <p:ph idx="1"/>
          </p:nvPr>
        </p:nvSpPr>
        <p:spPr>
          <a:xfrm>
            <a:off x="612648" y="1600200"/>
            <a:ext cx="8153403" cy="44958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txBox="1">
            <a:spLocks noGrp="1"/>
          </p:cNvSpPr>
          <p:nvPr>
            <p:ph type="dt" sz="half" idx="10"/>
          </p:nvPr>
        </p:nvSpPr>
        <p:spPr>
          <a:ln/>
        </p:spPr>
        <p:txBody>
          <a:bodyPr/>
          <a:lstStyle>
            <a:lvl1pPr>
              <a:defRPr/>
            </a:lvl1pPr>
          </a:lstStyle>
          <a:p>
            <a:pPr>
              <a:defRPr/>
            </a:pPr>
            <a:r>
              <a:rPr lang="en-US"/>
              <a:t>06/07/2010</a:t>
            </a:r>
            <a:endParaRPr/>
          </a:p>
        </p:txBody>
      </p:sp>
      <p:sp>
        <p:nvSpPr>
          <p:cNvPr id="5" name="Footer Placeholder 2"/>
          <p:cNvSpPr txBox="1">
            <a:spLocks noGrp="1"/>
          </p:cNvSpPr>
          <p:nvPr>
            <p:ph type="ftr" sz="quarter" idx="11"/>
          </p:nvPr>
        </p:nvSpPr>
        <p:spPr>
          <a:ln/>
        </p:spPr>
        <p:txBody>
          <a:bodyPr/>
          <a:lstStyle>
            <a:lvl1pPr>
              <a:defRPr/>
            </a:lvl1pPr>
          </a:lstStyle>
          <a:p>
            <a:pPr>
              <a:defRPr/>
            </a:pPr>
            <a:r>
              <a:t>www.olmec-ec.org.uk</a:t>
            </a:r>
          </a:p>
        </p:txBody>
      </p:sp>
      <p:sp>
        <p:nvSpPr>
          <p:cNvPr id="7" name="Slide Number Placeholder 22"/>
          <p:cNvSpPr txBox="1">
            <a:spLocks noGrp="1"/>
          </p:cNvSpPr>
          <p:nvPr>
            <p:ph type="sldNum" sz="quarter" idx="12"/>
          </p:nvPr>
        </p:nvSpPr>
        <p:spPr>
          <a:ln/>
        </p:spPr>
        <p:txBody>
          <a:bodyPr/>
          <a:lstStyle>
            <a:lvl1pPr>
              <a:defRPr/>
            </a:lvl1pPr>
          </a:lstStyle>
          <a:p>
            <a:pPr>
              <a:defRPr/>
            </a:pPr>
            <a:fld id="{68EE7974-370F-4EEC-AE39-29DBC60737E7}" type="slidenum">
              <a:rPr/>
              <a:pPr>
                <a:defRPr/>
              </a:pPr>
              <a:t>‹#›</a:t>
            </a:fld>
            <a:endParaRP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a:spLocks noChangeArrowheads="1"/>
          </p:cNvSpPr>
          <p:nvPr/>
        </p:nvSpPr>
        <p:spPr bwMode="auto">
          <a:xfrm>
            <a:off x="0" y="1524000"/>
            <a:ext cx="9144000" cy="1143000"/>
          </a:xfrm>
          <a:prstGeom prst="rect">
            <a:avLst/>
          </a:prstGeom>
          <a:solidFill>
            <a:srgbClr val="FFFFFF"/>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5" name="Rectangle 7"/>
          <p:cNvSpPr>
            <a:spLocks noChangeArrowheads="1"/>
          </p:cNvSpPr>
          <p:nvPr/>
        </p:nvSpPr>
        <p:spPr bwMode="auto">
          <a:xfrm>
            <a:off x="0" y="1600200"/>
            <a:ext cx="1295400" cy="990600"/>
          </a:xfrm>
          <a:prstGeom prst="rect">
            <a:avLst/>
          </a:prstGeom>
          <a:solidFill>
            <a:srgbClr val="A5644E"/>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7" name="Rectangle 8"/>
          <p:cNvSpPr>
            <a:spLocks noChangeArrowheads="1"/>
          </p:cNvSpPr>
          <p:nvPr/>
        </p:nvSpPr>
        <p:spPr bwMode="auto">
          <a:xfrm>
            <a:off x="1371600" y="1600200"/>
            <a:ext cx="7772400" cy="990600"/>
          </a:xfrm>
          <a:prstGeom prst="rect">
            <a:avLst/>
          </a:prstGeom>
          <a:solidFill>
            <a:srgbClr val="FFC000"/>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2" name="Text Placeholder 2"/>
          <p:cNvSpPr txBox="1">
            <a:spLocks noGrp="1"/>
          </p:cNvSpPr>
          <p:nvPr>
            <p:ph type="body" idx="1"/>
          </p:nvPr>
        </p:nvSpPr>
        <p:spPr>
          <a:xfrm>
            <a:off x="1371600" y="2743200"/>
            <a:ext cx="7123111" cy="1673223"/>
          </a:xfrm>
        </p:spPr>
        <p:txBody>
          <a:bodyPr/>
          <a:lstStyle>
            <a:lvl1pPr marL="0" indent="0">
              <a:buNone/>
              <a:defRPr sz="2800">
                <a:solidFill>
                  <a:srgbClr val="4E3B30"/>
                </a:solidFill>
              </a:defRPr>
            </a:lvl1pPr>
          </a:lstStyle>
          <a:p>
            <a:pPr lvl="0"/>
            <a:r>
              <a:rPr lang="en-US"/>
              <a:t>Click to edit Master text styles</a:t>
            </a:r>
          </a:p>
        </p:txBody>
      </p:sp>
      <p:sp>
        <p:nvSpPr>
          <p:cNvPr id="6" name="Title 1"/>
          <p:cNvSpPr txBox="1">
            <a:spLocks noGrp="1"/>
          </p:cNvSpPr>
          <p:nvPr>
            <p:ph type="title"/>
          </p:nvPr>
        </p:nvSpPr>
        <p:spPr>
          <a:xfrm>
            <a:off x="1371600" y="1600200"/>
            <a:ext cx="7619996" cy="990596"/>
          </a:xfrm>
        </p:spPr>
        <p:txBody>
          <a:bodyPr/>
          <a:lstStyle>
            <a:lvl1pPr>
              <a:defRPr>
                <a:solidFill>
                  <a:srgbClr val="FFFFFF"/>
                </a:solidFill>
              </a:defRPr>
            </a:lvl1pPr>
          </a:lstStyle>
          <a:p>
            <a:pPr lvl="0"/>
            <a:r>
              <a:rPr lang="en-US"/>
              <a:t>Click to edit Master title style</a:t>
            </a:r>
          </a:p>
        </p:txBody>
      </p:sp>
      <p:sp>
        <p:nvSpPr>
          <p:cNvPr id="8" name="Date Placeholder 11"/>
          <p:cNvSpPr txBox="1">
            <a:spLocks noGrp="1"/>
          </p:cNvSpPr>
          <p:nvPr>
            <p:ph type="dt" sz="half" idx="10"/>
          </p:nvPr>
        </p:nvSpPr>
        <p:spPr/>
        <p:txBody>
          <a:bodyPr/>
          <a:lstStyle>
            <a:lvl1pPr>
              <a:defRPr/>
            </a:lvl1pPr>
          </a:lstStyle>
          <a:p>
            <a:pPr>
              <a:defRPr/>
            </a:pPr>
            <a:r>
              <a:rPr lang="en-US"/>
              <a:t>06/07/2010</a:t>
            </a:r>
            <a:endParaRPr/>
          </a:p>
        </p:txBody>
      </p:sp>
      <p:sp>
        <p:nvSpPr>
          <p:cNvPr id="9" name="Slide Number Placeholder 12"/>
          <p:cNvSpPr txBox="1">
            <a:spLocks noGrp="1"/>
          </p:cNvSpPr>
          <p:nvPr>
            <p:ph type="sldNum" sz="quarter" idx="11"/>
          </p:nvPr>
        </p:nvSpPr>
        <p:spPr>
          <a:xfrm>
            <a:off x="0" y="1752600"/>
            <a:ext cx="1295400" cy="701675"/>
          </a:xfrm>
        </p:spPr>
        <p:txBody>
          <a:bodyPr/>
          <a:lstStyle>
            <a:lvl1pPr>
              <a:defRPr sz="2400"/>
            </a:lvl1pPr>
          </a:lstStyle>
          <a:p>
            <a:pPr>
              <a:defRPr/>
            </a:pPr>
            <a:fld id="{EFE2C543-D39D-4016-8019-71A967FDD725}" type="slidenum">
              <a:rPr/>
              <a:pPr>
                <a:defRPr/>
              </a:pPr>
              <a:t>‹#›</a:t>
            </a:fld>
            <a:endParaRPr/>
          </a:p>
        </p:txBody>
      </p:sp>
      <p:sp>
        <p:nvSpPr>
          <p:cNvPr id="10" name="Footer Placeholder 13"/>
          <p:cNvSpPr txBox="1">
            <a:spLocks noGrp="1"/>
          </p:cNvSpPr>
          <p:nvPr>
            <p:ph type="ftr" sz="quarter" idx="12"/>
          </p:nvPr>
        </p:nvSpPr>
        <p:spPr/>
        <p:txBody>
          <a:bodyPr/>
          <a:lstStyle>
            <a:lvl1pPr>
              <a:defRPr/>
            </a:lvl1pPr>
          </a:lstStyle>
          <a:p>
            <a:pPr>
              <a:defRPr/>
            </a:pPr>
            <a:r>
              <a:t>www.olmec-ec.org.uk</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8"/>
          <p:cNvSpPr txBox="1">
            <a:spLocks noGrp="1"/>
          </p:cNvSpPr>
          <p:nvPr>
            <p:ph idx="1"/>
          </p:nvPr>
        </p:nvSpPr>
        <p:spPr>
          <a:xfrm>
            <a:off x="609603" y="1589565"/>
            <a:ext cx="3886200" cy="45720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10"/>
          <p:cNvSpPr txBox="1">
            <a:spLocks noGrp="1"/>
          </p:cNvSpPr>
          <p:nvPr>
            <p:ph idx="2"/>
          </p:nvPr>
        </p:nvSpPr>
        <p:spPr>
          <a:xfrm>
            <a:off x="4844902" y="1589565"/>
            <a:ext cx="3886200" cy="45720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txBox="1">
            <a:spLocks noGrp="1"/>
          </p:cNvSpPr>
          <p:nvPr>
            <p:ph type="dt" sz="half" idx="10"/>
          </p:nvPr>
        </p:nvSpPr>
        <p:spPr>
          <a:ln/>
        </p:spPr>
        <p:txBody>
          <a:bodyPr/>
          <a:lstStyle>
            <a:lvl1pPr>
              <a:defRPr/>
            </a:lvl1pPr>
          </a:lstStyle>
          <a:p>
            <a:pPr>
              <a:defRPr/>
            </a:pPr>
            <a:r>
              <a:rPr lang="en-US"/>
              <a:t>06/07/2010</a:t>
            </a:r>
            <a:endParaRPr/>
          </a:p>
        </p:txBody>
      </p:sp>
      <p:sp>
        <p:nvSpPr>
          <p:cNvPr id="6" name="Footer Placeholder 2"/>
          <p:cNvSpPr txBox="1">
            <a:spLocks noGrp="1"/>
          </p:cNvSpPr>
          <p:nvPr>
            <p:ph type="ftr" sz="quarter" idx="11"/>
          </p:nvPr>
        </p:nvSpPr>
        <p:spPr>
          <a:ln/>
        </p:spPr>
        <p:txBody>
          <a:bodyPr/>
          <a:lstStyle>
            <a:lvl1pPr>
              <a:defRPr/>
            </a:lvl1pPr>
          </a:lstStyle>
          <a:p>
            <a:pPr>
              <a:defRPr/>
            </a:pPr>
            <a:r>
              <a:t>www.olmec-ec.org.uk</a:t>
            </a:r>
          </a:p>
        </p:txBody>
      </p:sp>
      <p:sp>
        <p:nvSpPr>
          <p:cNvPr id="7" name="Slide Number Placeholder 22"/>
          <p:cNvSpPr txBox="1">
            <a:spLocks noGrp="1"/>
          </p:cNvSpPr>
          <p:nvPr>
            <p:ph type="sldNum" sz="quarter" idx="12"/>
          </p:nvPr>
        </p:nvSpPr>
        <p:spPr>
          <a:ln/>
        </p:spPr>
        <p:txBody>
          <a:bodyPr/>
          <a:lstStyle>
            <a:lvl1pPr>
              <a:defRPr/>
            </a:lvl1pPr>
          </a:lstStyle>
          <a:p>
            <a:pPr>
              <a:defRPr/>
            </a:pPr>
            <a:fld id="{E5440EFC-3E4E-45C1-B2B3-2853F782C71D}" type="slidenum">
              <a:rPr/>
              <a:pPr>
                <a:defRPr/>
              </a:pPr>
              <a:t>‹#›</a:t>
            </a:fld>
            <a:endParaRP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533396" y="273048"/>
            <a:ext cx="8153403" cy="869951"/>
          </a:xfrm>
        </p:spPr>
        <p:txBody>
          <a:bodyPr/>
          <a:lstStyle>
            <a:lvl1pPr>
              <a:defRPr/>
            </a:lvl1pPr>
          </a:lstStyle>
          <a:p>
            <a:pPr lvl="0"/>
            <a:r>
              <a:rPr lang="en-US"/>
              <a:t>Click to edit Master title style</a:t>
            </a:r>
          </a:p>
        </p:txBody>
      </p:sp>
      <p:sp>
        <p:nvSpPr>
          <p:cNvPr id="3" name="Content Placeholder 10"/>
          <p:cNvSpPr txBox="1">
            <a:spLocks noGrp="1"/>
          </p:cNvSpPr>
          <p:nvPr>
            <p:ph idx="2"/>
          </p:nvPr>
        </p:nvSpPr>
        <p:spPr>
          <a:xfrm>
            <a:off x="609603" y="2438403"/>
            <a:ext cx="3886200" cy="35814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12"/>
          <p:cNvSpPr txBox="1">
            <a:spLocks noGrp="1"/>
          </p:cNvSpPr>
          <p:nvPr>
            <p:ph idx="4"/>
          </p:nvPr>
        </p:nvSpPr>
        <p:spPr>
          <a:xfrm>
            <a:off x="4800600" y="2438403"/>
            <a:ext cx="3886200" cy="35814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15"/>
          <p:cNvSpPr txBox="1">
            <a:spLocks noGrp="1"/>
          </p:cNvSpPr>
          <p:nvPr>
            <p:ph type="body" idx="1"/>
          </p:nvPr>
        </p:nvSpPr>
        <p:spPr>
          <a:xfrm>
            <a:off x="609603" y="1752603"/>
            <a:ext cx="3886200" cy="640080"/>
          </a:xfrm>
          <a:solidFill>
            <a:srgbClr val="A5644E"/>
          </a:solidFill>
        </p:spPr>
        <p:txBody>
          <a:bodyPr anchor="ctr"/>
          <a:lstStyle>
            <a:lvl1pPr marL="0" indent="0">
              <a:buNone/>
              <a:defRPr sz="2000" b="1">
                <a:solidFill>
                  <a:srgbClr val="FFFFFF"/>
                </a:solidFill>
              </a:defRPr>
            </a:lvl1pPr>
          </a:lstStyle>
          <a:p>
            <a:pPr lvl="0"/>
            <a:r>
              <a:rPr lang="en-US"/>
              <a:t>Click to edit Master text styles</a:t>
            </a:r>
          </a:p>
        </p:txBody>
      </p:sp>
      <p:sp>
        <p:nvSpPr>
          <p:cNvPr id="9" name="Text Placeholder 14"/>
          <p:cNvSpPr txBox="1">
            <a:spLocks noGrp="1"/>
          </p:cNvSpPr>
          <p:nvPr>
            <p:ph type="body" idx="3"/>
          </p:nvPr>
        </p:nvSpPr>
        <p:spPr>
          <a:xfrm>
            <a:off x="4800600" y="1752603"/>
            <a:ext cx="3886200" cy="640080"/>
          </a:xfrm>
          <a:solidFill>
            <a:srgbClr val="C3986D"/>
          </a:solidFill>
        </p:spPr>
        <p:txBody>
          <a:bodyPr anchor="ctr"/>
          <a:lstStyle>
            <a:lvl1pPr marL="0" indent="0">
              <a:buNone/>
              <a:defRPr sz="2000" b="1">
                <a:solidFill>
                  <a:srgbClr val="FFFFFF"/>
                </a:solidFill>
              </a:defRPr>
            </a:lvl1pPr>
          </a:lstStyle>
          <a:p>
            <a:pPr lvl="0"/>
            <a:r>
              <a:rPr lang="en-US"/>
              <a:t>Click to edit Master text styles</a:t>
            </a:r>
          </a:p>
        </p:txBody>
      </p:sp>
      <p:sp>
        <p:nvSpPr>
          <p:cNvPr id="7" name="Date Placeholder 13"/>
          <p:cNvSpPr txBox="1">
            <a:spLocks noGrp="1"/>
          </p:cNvSpPr>
          <p:nvPr>
            <p:ph type="dt" sz="half" idx="10"/>
          </p:nvPr>
        </p:nvSpPr>
        <p:spPr>
          <a:ln/>
        </p:spPr>
        <p:txBody>
          <a:bodyPr/>
          <a:lstStyle>
            <a:lvl1pPr>
              <a:defRPr/>
            </a:lvl1pPr>
          </a:lstStyle>
          <a:p>
            <a:pPr>
              <a:defRPr/>
            </a:pPr>
            <a:r>
              <a:rPr lang="en-US"/>
              <a:t>06/07/2010</a:t>
            </a:r>
            <a:endParaRPr/>
          </a:p>
        </p:txBody>
      </p:sp>
      <p:sp>
        <p:nvSpPr>
          <p:cNvPr id="10" name="Footer Placeholder 2"/>
          <p:cNvSpPr txBox="1">
            <a:spLocks noGrp="1"/>
          </p:cNvSpPr>
          <p:nvPr>
            <p:ph type="ftr" sz="quarter" idx="11"/>
          </p:nvPr>
        </p:nvSpPr>
        <p:spPr>
          <a:ln/>
        </p:spPr>
        <p:txBody>
          <a:bodyPr/>
          <a:lstStyle>
            <a:lvl1pPr>
              <a:defRPr/>
            </a:lvl1pPr>
          </a:lstStyle>
          <a:p>
            <a:pPr>
              <a:defRPr/>
            </a:pPr>
            <a:r>
              <a:t>www.olmec-ec.org.uk</a:t>
            </a:r>
          </a:p>
        </p:txBody>
      </p:sp>
      <p:sp>
        <p:nvSpPr>
          <p:cNvPr id="11" name="Slide Number Placeholder 22"/>
          <p:cNvSpPr txBox="1">
            <a:spLocks noGrp="1"/>
          </p:cNvSpPr>
          <p:nvPr>
            <p:ph type="sldNum" sz="quarter" idx="12"/>
          </p:nvPr>
        </p:nvSpPr>
        <p:spPr>
          <a:ln/>
        </p:spPr>
        <p:txBody>
          <a:bodyPr/>
          <a:lstStyle>
            <a:lvl1pPr>
              <a:defRPr/>
            </a:lvl1pPr>
          </a:lstStyle>
          <a:p>
            <a:pPr>
              <a:defRPr/>
            </a:pPr>
            <a:fld id="{A543C01B-D3DE-4F86-8F88-DFF8E086213A}" type="slidenum">
              <a:rPr/>
              <a:pPr>
                <a:defRPr/>
              </a:pPr>
              <a:t>‹#›</a:t>
            </a:fld>
            <a:endParaRP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13"/>
          <p:cNvSpPr txBox="1">
            <a:spLocks noGrp="1"/>
          </p:cNvSpPr>
          <p:nvPr>
            <p:ph type="dt" sz="half" idx="10"/>
          </p:nvPr>
        </p:nvSpPr>
        <p:spPr>
          <a:ln/>
        </p:spPr>
        <p:txBody>
          <a:bodyPr/>
          <a:lstStyle>
            <a:lvl1pPr>
              <a:defRPr/>
            </a:lvl1pPr>
          </a:lstStyle>
          <a:p>
            <a:pPr>
              <a:defRPr/>
            </a:pPr>
            <a:r>
              <a:rPr lang="en-US"/>
              <a:t>06/07/2010</a:t>
            </a:r>
            <a:endParaRPr/>
          </a:p>
        </p:txBody>
      </p:sp>
      <p:sp>
        <p:nvSpPr>
          <p:cNvPr id="4" name="Footer Placeholder 2"/>
          <p:cNvSpPr txBox="1">
            <a:spLocks noGrp="1"/>
          </p:cNvSpPr>
          <p:nvPr>
            <p:ph type="ftr" sz="quarter" idx="11"/>
          </p:nvPr>
        </p:nvSpPr>
        <p:spPr>
          <a:ln/>
        </p:spPr>
        <p:txBody>
          <a:bodyPr/>
          <a:lstStyle>
            <a:lvl1pPr>
              <a:defRPr/>
            </a:lvl1pPr>
          </a:lstStyle>
          <a:p>
            <a:pPr>
              <a:defRPr/>
            </a:pPr>
            <a:r>
              <a:t>www.olmec-ec.org.uk</a:t>
            </a:r>
          </a:p>
        </p:txBody>
      </p:sp>
      <p:sp>
        <p:nvSpPr>
          <p:cNvPr id="5" name="Slide Number Placeholder 22"/>
          <p:cNvSpPr txBox="1">
            <a:spLocks noGrp="1"/>
          </p:cNvSpPr>
          <p:nvPr>
            <p:ph type="sldNum" sz="quarter" idx="12"/>
          </p:nvPr>
        </p:nvSpPr>
        <p:spPr>
          <a:ln/>
        </p:spPr>
        <p:txBody>
          <a:bodyPr/>
          <a:lstStyle>
            <a:lvl1pPr>
              <a:defRPr/>
            </a:lvl1pPr>
          </a:lstStyle>
          <a:p>
            <a:pPr>
              <a:defRPr/>
            </a:pPr>
            <a:fld id="{60E23934-33C4-4F23-A62D-0BD63A15023B}" type="slidenum">
              <a:rPr/>
              <a:pPr>
                <a:defRPr/>
              </a:pPr>
              <a:t>‹#›</a:t>
            </a:fld>
            <a:endParaRP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10"/>
          </p:nvPr>
        </p:nvSpPr>
        <p:spPr/>
        <p:txBody>
          <a:bodyPr/>
          <a:lstStyle>
            <a:lvl1pPr>
              <a:defRPr/>
            </a:lvl1pPr>
          </a:lstStyle>
          <a:p>
            <a:pPr>
              <a:defRPr/>
            </a:pPr>
            <a:r>
              <a:rPr lang="en-US"/>
              <a:t>06/07/2010</a:t>
            </a:r>
            <a:endParaRPr/>
          </a:p>
        </p:txBody>
      </p:sp>
      <p:sp>
        <p:nvSpPr>
          <p:cNvPr id="3" name="Footer Placeholder 2"/>
          <p:cNvSpPr txBox="1">
            <a:spLocks noGrp="1"/>
          </p:cNvSpPr>
          <p:nvPr>
            <p:ph type="ftr" sz="quarter" idx="11"/>
          </p:nvPr>
        </p:nvSpPr>
        <p:spPr/>
        <p:txBody>
          <a:bodyPr/>
          <a:lstStyle>
            <a:lvl1pPr>
              <a:defRPr/>
            </a:lvl1pPr>
          </a:lstStyle>
          <a:p>
            <a:pPr>
              <a:defRPr/>
            </a:pPr>
            <a:r>
              <a:t>www.olmec-ec.org.uk</a:t>
            </a:r>
          </a:p>
        </p:txBody>
      </p:sp>
      <p:sp>
        <p:nvSpPr>
          <p:cNvPr id="4" name="Slide Number Placeholder 3"/>
          <p:cNvSpPr txBox="1">
            <a:spLocks noGrp="1"/>
          </p:cNvSpPr>
          <p:nvPr>
            <p:ph type="sldNum" sz="quarter" idx="12"/>
          </p:nvPr>
        </p:nvSpPr>
        <p:spPr>
          <a:xfrm>
            <a:off x="0" y="6248400"/>
            <a:ext cx="533400" cy="381000"/>
          </a:xfrm>
        </p:spPr>
        <p:txBody>
          <a:bodyPr/>
          <a:lstStyle>
            <a:lvl1pPr>
              <a:defRPr>
                <a:solidFill>
                  <a:srgbClr val="4E3B30"/>
                </a:solidFill>
              </a:defRPr>
            </a:lvl1pPr>
          </a:lstStyle>
          <a:p>
            <a:pPr>
              <a:defRPr/>
            </a:pPr>
            <a:fld id="{7AA07C08-FB14-4273-B700-FA8ADF40D8D0}" type="slidenum">
              <a:rPr/>
              <a:pPr>
                <a:defRPr/>
              </a:pPr>
              <a:t>‹#›</a:t>
            </a:fld>
            <a:endParaRPr/>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09603" y="273048"/>
            <a:ext cx="8077196" cy="869951"/>
          </a:xfrm>
        </p:spPr>
        <p:txBody>
          <a:bodyPr/>
          <a:lstStyle>
            <a:lvl1pPr>
              <a:defRPr/>
            </a:lvl1pPr>
          </a:lstStyle>
          <a:p>
            <a:pPr lvl="0"/>
            <a:r>
              <a:rPr lang="en-US"/>
              <a:t>Click to edit Master title style</a:t>
            </a:r>
          </a:p>
        </p:txBody>
      </p:sp>
      <p:sp>
        <p:nvSpPr>
          <p:cNvPr id="6" name="Text Placeholder 2"/>
          <p:cNvSpPr txBox="1">
            <a:spLocks noGrp="1"/>
          </p:cNvSpPr>
          <p:nvPr>
            <p:ph type="body" idx="2"/>
          </p:nvPr>
        </p:nvSpPr>
        <p:spPr>
          <a:xfrm>
            <a:off x="609603" y="1752603"/>
            <a:ext cx="1600200" cy="4343400"/>
          </a:xfrm>
          <a:solidFill>
            <a:srgbClr val="A5644E"/>
          </a:solidFill>
          <a:ln w="50804">
            <a:solidFill>
              <a:srgbClr val="A5644E"/>
            </a:solidFill>
            <a:prstDash val="solid"/>
            <a:miter/>
          </a:ln>
        </p:spPr>
        <p:txBody>
          <a:bodyPr lIns="137160" tIns="182880" rIns="137160" bIns="91440"/>
          <a:lstStyle>
            <a:lvl1pPr marL="0" indent="0">
              <a:spcAft>
                <a:spcPts val="1000"/>
              </a:spcAft>
              <a:buNone/>
              <a:defRPr sz="1800">
                <a:solidFill>
                  <a:srgbClr val="FFFFFF"/>
                </a:solidFill>
              </a:defRPr>
            </a:lvl1pPr>
          </a:lstStyle>
          <a:p>
            <a:pPr lvl="0"/>
            <a:r>
              <a:rPr lang="en-US"/>
              <a:t>Click to edit Master text styles</a:t>
            </a:r>
          </a:p>
        </p:txBody>
      </p:sp>
      <p:sp>
        <p:nvSpPr>
          <p:cNvPr id="7" name="Content Placeholder 8"/>
          <p:cNvSpPr txBox="1">
            <a:spLocks noGrp="1"/>
          </p:cNvSpPr>
          <p:nvPr>
            <p:ph idx="1"/>
          </p:nvPr>
        </p:nvSpPr>
        <p:spPr>
          <a:xfrm>
            <a:off x="2362196" y="1752603"/>
            <a:ext cx="6400800" cy="441959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txBox="1">
            <a:spLocks noGrp="1"/>
          </p:cNvSpPr>
          <p:nvPr>
            <p:ph type="dt" sz="half" idx="10"/>
          </p:nvPr>
        </p:nvSpPr>
        <p:spPr>
          <a:ln/>
        </p:spPr>
        <p:txBody>
          <a:bodyPr/>
          <a:lstStyle>
            <a:lvl1pPr>
              <a:defRPr/>
            </a:lvl1pPr>
          </a:lstStyle>
          <a:p>
            <a:pPr>
              <a:defRPr/>
            </a:pPr>
            <a:r>
              <a:rPr lang="en-US"/>
              <a:t>06/07/2010</a:t>
            </a:r>
            <a:endParaRPr/>
          </a:p>
        </p:txBody>
      </p:sp>
      <p:sp>
        <p:nvSpPr>
          <p:cNvPr id="8" name="Footer Placeholder 2"/>
          <p:cNvSpPr txBox="1">
            <a:spLocks noGrp="1"/>
          </p:cNvSpPr>
          <p:nvPr>
            <p:ph type="ftr" sz="quarter" idx="11"/>
          </p:nvPr>
        </p:nvSpPr>
        <p:spPr>
          <a:ln/>
        </p:spPr>
        <p:txBody>
          <a:bodyPr/>
          <a:lstStyle>
            <a:lvl1pPr>
              <a:defRPr/>
            </a:lvl1pPr>
          </a:lstStyle>
          <a:p>
            <a:pPr>
              <a:defRPr/>
            </a:pPr>
            <a:r>
              <a:t>www.olmec-ec.org.uk</a:t>
            </a:r>
          </a:p>
        </p:txBody>
      </p:sp>
      <p:sp>
        <p:nvSpPr>
          <p:cNvPr id="9" name="Slide Number Placeholder 22"/>
          <p:cNvSpPr txBox="1">
            <a:spLocks noGrp="1"/>
          </p:cNvSpPr>
          <p:nvPr>
            <p:ph type="sldNum" sz="quarter" idx="12"/>
          </p:nvPr>
        </p:nvSpPr>
        <p:spPr>
          <a:ln/>
        </p:spPr>
        <p:txBody>
          <a:bodyPr/>
          <a:lstStyle>
            <a:lvl1pPr>
              <a:defRPr/>
            </a:lvl1pPr>
          </a:lstStyle>
          <a:p>
            <a:pPr>
              <a:defRPr/>
            </a:pPr>
            <a:fld id="{6AA6EE51-7E7C-4346-9620-ECE6087D3C9A}" type="slidenum">
              <a:rPr/>
              <a:pPr>
                <a:defRPr/>
              </a:pPr>
              <a:t>‹#›</a:t>
            </a:fld>
            <a:endParaRP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9525" y="4572000"/>
            <a:ext cx="9144000" cy="887413"/>
          </a:xfrm>
          <a:prstGeom prst="rect">
            <a:avLst/>
          </a:prstGeom>
          <a:solidFill>
            <a:srgbClr val="FFFFFF"/>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7" name="Rectangle 8"/>
          <p:cNvSpPr>
            <a:spLocks noChangeArrowheads="1"/>
          </p:cNvSpPr>
          <p:nvPr/>
        </p:nvSpPr>
        <p:spPr bwMode="auto">
          <a:xfrm>
            <a:off x="-9525" y="4664075"/>
            <a:ext cx="1463675" cy="712788"/>
          </a:xfrm>
          <a:prstGeom prst="rect">
            <a:avLst/>
          </a:prstGeom>
          <a:solidFill>
            <a:srgbClr val="A5644E"/>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8" name="Rectangle 9"/>
          <p:cNvSpPr>
            <a:spLocks noChangeArrowheads="1"/>
          </p:cNvSpPr>
          <p:nvPr/>
        </p:nvSpPr>
        <p:spPr bwMode="auto">
          <a:xfrm>
            <a:off x="1544638" y="4654550"/>
            <a:ext cx="7599362" cy="712788"/>
          </a:xfrm>
          <a:prstGeom prst="rect">
            <a:avLst/>
          </a:prstGeom>
          <a:solidFill>
            <a:srgbClr val="FFC000"/>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9" name="Rectangle 10"/>
          <p:cNvSpPr>
            <a:spLocks noChangeArrowheads="1"/>
          </p:cNvSpPr>
          <p:nvPr/>
        </p:nvSpPr>
        <p:spPr bwMode="auto">
          <a:xfrm>
            <a:off x="1447800" y="0"/>
            <a:ext cx="100013" cy="6867525"/>
          </a:xfrm>
          <a:prstGeom prst="rect">
            <a:avLst/>
          </a:prstGeom>
          <a:solidFill>
            <a:srgbClr val="FFFFFF"/>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2" name="Text Placeholder 3"/>
          <p:cNvSpPr txBox="1">
            <a:spLocks noGrp="1"/>
          </p:cNvSpPr>
          <p:nvPr>
            <p:ph type="body" idx="2"/>
          </p:nvPr>
        </p:nvSpPr>
        <p:spPr>
          <a:xfrm>
            <a:off x="1600200" y="5486400"/>
            <a:ext cx="7315200" cy="685800"/>
          </a:xfrm>
        </p:spPr>
        <p:txBody>
          <a:bodyPr/>
          <a:lstStyle>
            <a:lvl1pPr marL="0" indent="0">
              <a:buNone/>
              <a:defRPr sz="1700"/>
            </a:lvl1pPr>
          </a:lstStyle>
          <a:p>
            <a:pPr lvl="0"/>
            <a:r>
              <a:rPr lang="en-US"/>
              <a:t>Click to edit Master text styles</a:t>
            </a:r>
          </a:p>
        </p:txBody>
      </p:sp>
      <p:sp>
        <p:nvSpPr>
          <p:cNvPr id="6" name="Title 1"/>
          <p:cNvSpPr txBox="1">
            <a:spLocks noGrp="1"/>
          </p:cNvSpPr>
          <p:nvPr>
            <p:ph type="title"/>
          </p:nvPr>
        </p:nvSpPr>
        <p:spPr>
          <a:xfrm>
            <a:off x="1600200" y="4648196"/>
            <a:ext cx="7315200" cy="685800"/>
          </a:xfrm>
        </p:spPr>
        <p:txBody>
          <a:bodyPr/>
          <a:lstStyle>
            <a:lvl1pPr>
              <a:defRPr sz="2800">
                <a:solidFill>
                  <a:srgbClr val="FFFFFF"/>
                </a:solidFill>
              </a:defRPr>
            </a:lvl1pPr>
          </a:lstStyle>
          <a:p>
            <a:pPr lvl="0"/>
            <a:r>
              <a:rPr lang="en-US"/>
              <a:t>Click to edit Master title style</a:t>
            </a:r>
          </a:p>
        </p:txBody>
      </p:sp>
      <p:sp>
        <p:nvSpPr>
          <p:cNvPr id="11" name="Picture Placeholder 2"/>
          <p:cNvSpPr txBox="1">
            <a:spLocks noGrp="1"/>
          </p:cNvSpPr>
          <p:nvPr>
            <p:ph type="pic" idx="1"/>
          </p:nvPr>
        </p:nvSpPr>
        <p:spPr>
          <a:xfrm>
            <a:off x="1560579" y="0"/>
            <a:ext cx="7583420" cy="4568955"/>
          </a:xfrm>
          <a:solidFill>
            <a:srgbClr val="FFE8CB"/>
          </a:solidFill>
        </p:spPr>
        <p:txBody>
          <a:bodyPr/>
          <a:lstStyle>
            <a:lvl1pPr marL="0" indent="0">
              <a:buNone/>
              <a:defRPr sz="3200"/>
            </a:lvl1pPr>
          </a:lstStyle>
          <a:p>
            <a:pPr lvl="0"/>
            <a:r>
              <a:rPr lang="en-US" noProof="0" smtClean="0"/>
              <a:t>Click icon to add picture</a:t>
            </a:r>
          </a:p>
        </p:txBody>
      </p:sp>
      <p:sp>
        <p:nvSpPr>
          <p:cNvPr id="10" name="Date Placeholder 11"/>
          <p:cNvSpPr txBox="1">
            <a:spLocks noGrp="1"/>
          </p:cNvSpPr>
          <p:nvPr>
            <p:ph type="dt" sz="half" idx="10"/>
          </p:nvPr>
        </p:nvSpPr>
        <p:spPr>
          <a:xfrm>
            <a:off x="6248400" y="6248400"/>
            <a:ext cx="2667000" cy="365125"/>
          </a:xfrm>
        </p:spPr>
        <p:txBody>
          <a:bodyPr/>
          <a:lstStyle>
            <a:lvl1pPr>
              <a:defRPr/>
            </a:lvl1pPr>
          </a:lstStyle>
          <a:p>
            <a:pPr>
              <a:defRPr/>
            </a:pPr>
            <a:r>
              <a:rPr lang="en-US"/>
              <a:t>06/07/2010</a:t>
            </a:r>
            <a:endParaRPr/>
          </a:p>
        </p:txBody>
      </p:sp>
      <p:sp>
        <p:nvSpPr>
          <p:cNvPr id="12" name="Slide Number Placeholder 12"/>
          <p:cNvSpPr txBox="1">
            <a:spLocks noGrp="1"/>
          </p:cNvSpPr>
          <p:nvPr>
            <p:ph type="sldNum" sz="quarter" idx="11"/>
          </p:nvPr>
        </p:nvSpPr>
        <p:spPr>
          <a:xfrm>
            <a:off x="0" y="4667250"/>
            <a:ext cx="1447800" cy="663575"/>
          </a:xfrm>
        </p:spPr>
        <p:txBody>
          <a:bodyPr/>
          <a:lstStyle>
            <a:lvl1pPr>
              <a:defRPr sz="2800"/>
            </a:lvl1pPr>
          </a:lstStyle>
          <a:p>
            <a:pPr>
              <a:defRPr/>
            </a:pPr>
            <a:fld id="{76BEE817-3F23-467D-A46C-28FAE2D1AE43}" type="slidenum">
              <a:rPr/>
              <a:pPr>
                <a:defRPr/>
              </a:pPr>
              <a:t>‹#›</a:t>
            </a:fld>
            <a:endParaRPr/>
          </a:p>
        </p:txBody>
      </p:sp>
      <p:sp>
        <p:nvSpPr>
          <p:cNvPr id="13" name="Footer Placeholder 13"/>
          <p:cNvSpPr txBox="1">
            <a:spLocks noGrp="1"/>
          </p:cNvSpPr>
          <p:nvPr>
            <p:ph type="ftr" sz="quarter" idx="12"/>
          </p:nvPr>
        </p:nvSpPr>
        <p:spPr>
          <a:xfrm>
            <a:off x="1600200" y="6248400"/>
            <a:ext cx="4572000" cy="365125"/>
          </a:xfrm>
        </p:spPr>
        <p:txBody>
          <a:bodyPr/>
          <a:lstStyle>
            <a:lvl1pPr>
              <a:defRPr/>
            </a:lvl1pPr>
          </a:lstStyle>
          <a:p>
            <a:pPr>
              <a:defRPr/>
            </a:pPr>
            <a:r>
              <a:t>www.olmec-ec.org.uk</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21"/>
          <p:cNvSpPr txBox="1">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txBox="1">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13"/>
          <p:cNvSpPr txBox="1">
            <a:spLocks noGrp="1"/>
          </p:cNvSpPr>
          <p:nvPr>
            <p:ph type="dt" sz="half" idx="2"/>
          </p:nvPr>
        </p:nvSpPr>
        <p:spPr>
          <a:xfrm>
            <a:off x="6096000" y="6248400"/>
            <a:ext cx="26670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GB" sz="1400" b="0" i="0" u="none" strike="noStrike" kern="1200" cap="none" spc="0" baseline="0">
                <a:solidFill>
                  <a:srgbClr val="4E3B30"/>
                </a:solidFill>
                <a:uFillTx/>
                <a:latin typeface="Tw Cen MT"/>
                <a:cs typeface="+mn-cs"/>
              </a:defRPr>
            </a:lvl1pPr>
          </a:lstStyle>
          <a:p>
            <a:pPr>
              <a:defRPr/>
            </a:pPr>
            <a:r>
              <a:rPr lang="en-US"/>
              <a:t>06/07/2010</a:t>
            </a:r>
            <a:endParaRPr/>
          </a:p>
        </p:txBody>
      </p:sp>
      <p:sp>
        <p:nvSpPr>
          <p:cNvPr id="5" name="Footer Placeholder 2"/>
          <p:cNvSpPr txBox="1">
            <a:spLocks noGrp="1"/>
          </p:cNvSpPr>
          <p:nvPr>
            <p:ph type="ftr" sz="quarter" idx="3"/>
          </p:nvPr>
        </p:nvSpPr>
        <p:spPr>
          <a:xfrm>
            <a:off x="609600" y="6248400"/>
            <a:ext cx="5421313"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GB" sz="1400" b="0" i="0" u="none" strike="noStrike" kern="1200" cap="none" spc="0" baseline="0">
                <a:solidFill>
                  <a:srgbClr val="4E3B30"/>
                </a:solidFill>
                <a:uFillTx/>
                <a:latin typeface="Tw Cen MT"/>
                <a:cs typeface="+mn-cs"/>
              </a:defRPr>
            </a:lvl1pPr>
          </a:lstStyle>
          <a:p>
            <a:pPr>
              <a:defRPr/>
            </a:pPr>
            <a:r>
              <a:t>www.olmec-ec.org.uk</a:t>
            </a:r>
          </a:p>
        </p:txBody>
      </p:sp>
      <p:sp>
        <p:nvSpPr>
          <p:cNvPr id="1030" name="Rectangle 6"/>
          <p:cNvSpPr>
            <a:spLocks noChangeArrowheads="1"/>
          </p:cNvSpPr>
          <p:nvPr/>
        </p:nvSpPr>
        <p:spPr bwMode="auto">
          <a:xfrm>
            <a:off x="0" y="1235075"/>
            <a:ext cx="9144000" cy="319088"/>
          </a:xfrm>
          <a:prstGeom prst="rect">
            <a:avLst/>
          </a:prstGeom>
          <a:solidFill>
            <a:srgbClr val="FFFFFF"/>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1031" name="Rectangle 7"/>
          <p:cNvSpPr>
            <a:spLocks noChangeArrowheads="1"/>
          </p:cNvSpPr>
          <p:nvPr/>
        </p:nvSpPr>
        <p:spPr bwMode="auto">
          <a:xfrm>
            <a:off x="0" y="1279525"/>
            <a:ext cx="533400" cy="228600"/>
          </a:xfrm>
          <a:prstGeom prst="rect">
            <a:avLst/>
          </a:prstGeom>
          <a:solidFill>
            <a:srgbClr val="A5644E"/>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1032" name="Rectangle 8"/>
          <p:cNvSpPr>
            <a:spLocks noChangeArrowheads="1"/>
          </p:cNvSpPr>
          <p:nvPr/>
        </p:nvSpPr>
        <p:spPr bwMode="auto">
          <a:xfrm>
            <a:off x="590550" y="1279525"/>
            <a:ext cx="8553450" cy="228600"/>
          </a:xfrm>
          <a:prstGeom prst="rect">
            <a:avLst/>
          </a:prstGeom>
          <a:solidFill>
            <a:srgbClr val="FFC000"/>
          </a:solidFill>
          <a:ln w="9525">
            <a:noFill/>
            <a:miter lim="800000"/>
            <a:headEnd/>
            <a:tailEnd/>
          </a:ln>
        </p:spPr>
        <p:txBody>
          <a:bodyPr anchor="ctr" anchorCtr="1"/>
          <a:lstStyle/>
          <a:p>
            <a:pPr algn="ctr">
              <a:defRPr/>
            </a:pPr>
            <a:endParaRPr lang="en-US">
              <a:solidFill>
                <a:srgbClr val="FFFFFF"/>
              </a:solidFill>
              <a:latin typeface="Tw Cen MT" pitchFamily="34" charset="0"/>
            </a:endParaRPr>
          </a:p>
        </p:txBody>
      </p:sp>
      <p:sp>
        <p:nvSpPr>
          <p:cNvPr id="9" name="Slide Number Placeholder 22"/>
          <p:cNvSpPr txBox="1">
            <a:spLocks noGrp="1"/>
          </p:cNvSpPr>
          <p:nvPr>
            <p:ph type="sldNum" sz="quarter" idx="4"/>
          </p:nvPr>
        </p:nvSpPr>
        <p:spPr>
          <a:xfrm>
            <a:off x="0" y="1271588"/>
            <a:ext cx="533400" cy="24447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GB" sz="1400" b="1" i="0" u="none" strike="noStrike" kern="1200" cap="none" spc="0" baseline="0">
                <a:solidFill>
                  <a:srgbClr val="FFFFFF"/>
                </a:solidFill>
                <a:uFillTx/>
                <a:latin typeface="Tw Cen MT"/>
                <a:cs typeface="+mn-cs"/>
              </a:defRPr>
            </a:lvl1pPr>
          </a:lstStyle>
          <a:p>
            <a:pPr>
              <a:defRPr/>
            </a:pPr>
            <a:fld id="{5241E744-6553-4D3E-83C9-EA88ABB5A32F}"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60" r:id="rId1"/>
    <p:sldLayoutId id="2147483654" r:id="rId2"/>
    <p:sldLayoutId id="2147483661" r:id="rId3"/>
    <p:sldLayoutId id="2147483655" r:id="rId4"/>
    <p:sldLayoutId id="2147483656" r:id="rId5"/>
    <p:sldLayoutId id="2147483657" r:id="rId6"/>
    <p:sldLayoutId id="2147483662" r:id="rId7"/>
    <p:sldLayoutId id="2147483658" r:id="rId8"/>
    <p:sldLayoutId id="2147483663" r:id="rId9"/>
    <p:sldLayoutId id="2147483659" r:id="rId10"/>
    <p:sldLayoutId id="2147483664" r:id="rId11"/>
  </p:sldLayoutIdLst>
  <p:transition spd="slow"/>
  <p:hf hdr="0" dt="0"/>
  <p:txStyles>
    <p:titleStyle>
      <a:lvl1pPr algn="l" rtl="0" eaLnBrk="0" fontAlgn="base" hangingPunct="0">
        <a:spcBef>
          <a:spcPct val="0"/>
        </a:spcBef>
        <a:spcAft>
          <a:spcPct val="0"/>
        </a:spcAft>
        <a:defRPr lang="en-US" sz="4400" kern="1200">
          <a:solidFill>
            <a:srgbClr val="4E3B30"/>
          </a:solidFill>
          <a:latin typeface="Tw Cen MT"/>
        </a:defRPr>
      </a:lvl1pPr>
      <a:lvl2pPr algn="l" rtl="0" eaLnBrk="0" fontAlgn="base" hangingPunct="0">
        <a:spcBef>
          <a:spcPct val="0"/>
        </a:spcBef>
        <a:spcAft>
          <a:spcPct val="0"/>
        </a:spcAft>
        <a:defRPr sz="4400">
          <a:solidFill>
            <a:srgbClr val="4E3B30"/>
          </a:solidFill>
          <a:latin typeface="Tw Cen MT" pitchFamily="34" charset="0"/>
        </a:defRPr>
      </a:lvl2pPr>
      <a:lvl3pPr algn="l" rtl="0" eaLnBrk="0" fontAlgn="base" hangingPunct="0">
        <a:spcBef>
          <a:spcPct val="0"/>
        </a:spcBef>
        <a:spcAft>
          <a:spcPct val="0"/>
        </a:spcAft>
        <a:defRPr sz="4400">
          <a:solidFill>
            <a:srgbClr val="4E3B30"/>
          </a:solidFill>
          <a:latin typeface="Tw Cen MT" pitchFamily="34" charset="0"/>
        </a:defRPr>
      </a:lvl3pPr>
      <a:lvl4pPr algn="l" rtl="0" eaLnBrk="0" fontAlgn="base" hangingPunct="0">
        <a:spcBef>
          <a:spcPct val="0"/>
        </a:spcBef>
        <a:spcAft>
          <a:spcPct val="0"/>
        </a:spcAft>
        <a:defRPr sz="4400">
          <a:solidFill>
            <a:srgbClr val="4E3B30"/>
          </a:solidFill>
          <a:latin typeface="Tw Cen MT" pitchFamily="34" charset="0"/>
        </a:defRPr>
      </a:lvl4pPr>
      <a:lvl5pPr algn="l" rtl="0" eaLnBrk="0" fontAlgn="base" hangingPunct="0">
        <a:spcBef>
          <a:spcPct val="0"/>
        </a:spcBef>
        <a:spcAft>
          <a:spcPct val="0"/>
        </a:spcAft>
        <a:defRPr sz="4400">
          <a:solidFill>
            <a:srgbClr val="4E3B30"/>
          </a:solidFill>
          <a:latin typeface="Tw Cen MT" pitchFamily="34" charset="0"/>
        </a:defRPr>
      </a:lvl5pPr>
      <a:lvl6pPr marL="457200" algn="l" rtl="0" eaLnBrk="0" fontAlgn="base">
        <a:spcBef>
          <a:spcPct val="0"/>
        </a:spcBef>
        <a:spcAft>
          <a:spcPct val="0"/>
        </a:spcAft>
        <a:defRPr sz="4400">
          <a:solidFill>
            <a:srgbClr val="4E3B30"/>
          </a:solidFill>
          <a:latin typeface="Tw Cen MT" pitchFamily="34" charset="0"/>
        </a:defRPr>
      </a:lvl6pPr>
      <a:lvl7pPr marL="914400" algn="l" rtl="0" eaLnBrk="0" fontAlgn="base">
        <a:spcBef>
          <a:spcPct val="0"/>
        </a:spcBef>
        <a:spcAft>
          <a:spcPct val="0"/>
        </a:spcAft>
        <a:defRPr sz="4400">
          <a:solidFill>
            <a:srgbClr val="4E3B30"/>
          </a:solidFill>
          <a:latin typeface="Tw Cen MT" pitchFamily="34" charset="0"/>
        </a:defRPr>
      </a:lvl7pPr>
      <a:lvl8pPr marL="1371600" algn="l" rtl="0" eaLnBrk="0" fontAlgn="base">
        <a:spcBef>
          <a:spcPct val="0"/>
        </a:spcBef>
        <a:spcAft>
          <a:spcPct val="0"/>
        </a:spcAft>
        <a:defRPr sz="4400">
          <a:solidFill>
            <a:srgbClr val="4E3B30"/>
          </a:solidFill>
          <a:latin typeface="Tw Cen MT" pitchFamily="34" charset="0"/>
        </a:defRPr>
      </a:lvl8pPr>
      <a:lvl9pPr marL="1828800" algn="l" rtl="0" eaLnBrk="0" fontAlgn="base">
        <a:spcBef>
          <a:spcPct val="0"/>
        </a:spcBef>
        <a:spcAft>
          <a:spcPct val="0"/>
        </a:spcAft>
        <a:defRPr sz="4400">
          <a:solidFill>
            <a:srgbClr val="4E3B30"/>
          </a:solidFill>
          <a:latin typeface="Tw Cen MT" pitchFamily="34" charset="0"/>
        </a:defRPr>
      </a:lvl9pPr>
    </p:titleStyle>
    <p:bodyStyle>
      <a:lvl1pPr marL="319088" indent="-319088" algn="l" rtl="0" eaLnBrk="0" fontAlgn="base" hangingPunct="0">
        <a:spcBef>
          <a:spcPts val="700"/>
        </a:spcBef>
        <a:spcAft>
          <a:spcPct val="0"/>
        </a:spcAft>
        <a:buClr>
          <a:srgbClr val="A5644E"/>
        </a:buClr>
        <a:buSzPct val="60000"/>
        <a:buFont typeface="Wingdings" pitchFamily="2" charset="2"/>
        <a:buChar char=""/>
        <a:defRPr lang="en-US" sz="2900" kern="1200">
          <a:solidFill>
            <a:srgbClr val="000000"/>
          </a:solidFill>
          <a:latin typeface="Tw Cen MT"/>
        </a:defRPr>
      </a:lvl1pPr>
      <a:lvl2pPr marL="639763" lvl="1" indent="-273050" algn="l" rtl="0" eaLnBrk="0" fontAlgn="base" hangingPunct="0">
        <a:spcBef>
          <a:spcPts val="550"/>
        </a:spcBef>
        <a:spcAft>
          <a:spcPct val="0"/>
        </a:spcAft>
        <a:buClr>
          <a:srgbClr val="FFC000"/>
        </a:buClr>
        <a:buSzPct val="70000"/>
        <a:buFont typeface="Wingdings 2" pitchFamily="18" charset="2"/>
        <a:buChar char=""/>
        <a:defRPr lang="en-US" sz="2600" kern="1200">
          <a:solidFill>
            <a:srgbClr val="000000"/>
          </a:solidFill>
          <a:latin typeface="Tw Cen MT"/>
        </a:defRPr>
      </a:lvl2pPr>
      <a:lvl3pPr marL="914400" lvl="2" indent="-228600" algn="l" rtl="0" eaLnBrk="0" fontAlgn="base" hangingPunct="0">
        <a:spcBef>
          <a:spcPts val="500"/>
        </a:spcBef>
        <a:spcAft>
          <a:spcPct val="0"/>
        </a:spcAft>
        <a:buClr>
          <a:srgbClr val="A5644E"/>
        </a:buClr>
        <a:buSzPct val="75000"/>
        <a:buFont typeface="Wingdings" pitchFamily="2" charset="2"/>
        <a:buChar char=""/>
        <a:defRPr lang="en-US" sz="2300" kern="1200">
          <a:solidFill>
            <a:srgbClr val="000000"/>
          </a:solidFill>
          <a:latin typeface="Tw Cen MT"/>
        </a:defRPr>
      </a:lvl3pPr>
      <a:lvl4pPr marL="1371600" lvl="3" indent="-228600" algn="l" rtl="0" eaLnBrk="0" fontAlgn="base" hangingPunct="0">
        <a:spcBef>
          <a:spcPts val="400"/>
        </a:spcBef>
        <a:spcAft>
          <a:spcPct val="0"/>
        </a:spcAft>
        <a:buClr>
          <a:srgbClr val="B58B80"/>
        </a:buClr>
        <a:buSzPct val="75000"/>
        <a:buFont typeface="Wingdings" pitchFamily="2" charset="2"/>
        <a:buChar char=""/>
        <a:defRPr lang="en-US" sz="2000" kern="1200">
          <a:solidFill>
            <a:srgbClr val="000000"/>
          </a:solidFill>
          <a:latin typeface="Tw Cen MT"/>
        </a:defRPr>
      </a:lvl4pPr>
      <a:lvl5pPr marL="1828800" lvl="4" indent="-228600" algn="l" rtl="0" eaLnBrk="0" fontAlgn="base" hangingPunct="0">
        <a:spcBef>
          <a:spcPts val="400"/>
        </a:spcBef>
        <a:spcAft>
          <a:spcPct val="0"/>
        </a:spcAft>
        <a:buClr>
          <a:srgbClr val="C3986D"/>
        </a:buClr>
        <a:buSzPct val="65000"/>
        <a:buFont typeface="Wingdings" pitchFamily="2" charset="2"/>
        <a:buChar char=""/>
        <a:defRPr lang="en-US" sz="2000" kern="1200">
          <a:solidFill>
            <a:srgbClr val="000000"/>
          </a:solidFill>
          <a:latin typeface="Tw Cen MT"/>
        </a:defRPr>
      </a:lvl5pPr>
      <a:lvl6pPr marL="2286000" indent="-228600" algn="l" rtl="0" eaLnBrk="0" fontAlgn="base">
        <a:spcBef>
          <a:spcPts val="400"/>
        </a:spcBef>
        <a:spcAft>
          <a:spcPct val="0"/>
        </a:spcAft>
        <a:buClr>
          <a:srgbClr val="C3986D"/>
        </a:buClr>
        <a:buSzPct val="65000"/>
        <a:buFont typeface="Wingdings" pitchFamily="2" charset="2"/>
        <a:buChar char=""/>
        <a:defRPr lang="en-US" sz="2000" kern="1200">
          <a:solidFill>
            <a:srgbClr val="000000"/>
          </a:solidFill>
          <a:latin typeface="Tw Cen MT"/>
        </a:defRPr>
      </a:lvl6pPr>
      <a:lvl7pPr marL="2743200" indent="-228600" algn="l" rtl="0" eaLnBrk="0" fontAlgn="base">
        <a:spcBef>
          <a:spcPts val="400"/>
        </a:spcBef>
        <a:spcAft>
          <a:spcPct val="0"/>
        </a:spcAft>
        <a:buClr>
          <a:srgbClr val="C3986D"/>
        </a:buClr>
        <a:buSzPct val="65000"/>
        <a:buFont typeface="Wingdings" pitchFamily="2" charset="2"/>
        <a:buChar char=""/>
        <a:defRPr lang="en-US" sz="2000" kern="1200">
          <a:solidFill>
            <a:srgbClr val="000000"/>
          </a:solidFill>
          <a:latin typeface="Tw Cen MT"/>
        </a:defRPr>
      </a:lvl7pPr>
      <a:lvl8pPr marL="3200400" indent="-228600" algn="l" rtl="0" eaLnBrk="0" fontAlgn="base">
        <a:spcBef>
          <a:spcPts val="400"/>
        </a:spcBef>
        <a:spcAft>
          <a:spcPct val="0"/>
        </a:spcAft>
        <a:buClr>
          <a:srgbClr val="C3986D"/>
        </a:buClr>
        <a:buSzPct val="65000"/>
        <a:buFont typeface="Wingdings" pitchFamily="2" charset="2"/>
        <a:buChar char=""/>
        <a:defRPr lang="en-US" sz="2000" kern="1200">
          <a:solidFill>
            <a:srgbClr val="000000"/>
          </a:solidFill>
          <a:latin typeface="Tw Cen MT"/>
        </a:defRPr>
      </a:lvl8pPr>
      <a:lvl9pPr marL="3657600" indent="-228600" algn="l" rtl="0" eaLnBrk="0" fontAlgn="base">
        <a:spcBef>
          <a:spcPts val="400"/>
        </a:spcBef>
        <a:spcAft>
          <a:spcPct val="0"/>
        </a:spcAft>
        <a:buClr>
          <a:srgbClr val="C3986D"/>
        </a:buClr>
        <a:buSzPct val="65000"/>
        <a:buFont typeface="Wingdings" pitchFamily="2" charset="2"/>
        <a:buChar char=""/>
        <a:defRPr lang="en-US" sz="2000" kern="1200">
          <a:solidFill>
            <a:srgbClr val="000000"/>
          </a:solidFill>
          <a:latin typeface="Tw Cen MT"/>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growingconcerns.org/plant_hire" TargetMode="External"/><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ommunityhand.co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olmec-ec.org.uk/"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FTSE_100_Index"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uk.coop/simplygovernance" TargetMode="External"/><Relationship Id="rId2" Type="http://schemas.openxmlformats.org/officeDocument/2006/relationships/hyperlink" Target="http://www.uk.coop/simplylegal"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p:cNvPicPr>
            <a:picLocks noChangeAspect="1" noChangeArrowheads="1"/>
          </p:cNvPicPr>
          <p:nvPr/>
        </p:nvPicPr>
        <p:blipFill>
          <a:blip r:embed="rId3"/>
          <a:srcRect/>
          <a:stretch>
            <a:fillRect/>
          </a:stretch>
        </p:blipFill>
        <p:spPr bwMode="auto">
          <a:xfrm>
            <a:off x="179388" y="188913"/>
            <a:ext cx="2305050" cy="898525"/>
          </a:xfrm>
          <a:prstGeom prst="rect">
            <a:avLst/>
          </a:prstGeom>
          <a:noFill/>
          <a:ln w="9525">
            <a:noFill/>
            <a:miter lim="800000"/>
            <a:headEnd/>
            <a:tailEnd/>
          </a:ln>
        </p:spPr>
      </p:pic>
      <p:pic>
        <p:nvPicPr>
          <p:cNvPr id="15362" name="Picture 2"/>
          <p:cNvPicPr>
            <a:picLocks noChangeAspect="1" noChangeArrowheads="1"/>
          </p:cNvPicPr>
          <p:nvPr/>
        </p:nvPicPr>
        <p:blipFill>
          <a:blip r:embed="rId3"/>
          <a:srcRect/>
          <a:stretch>
            <a:fillRect/>
          </a:stretch>
        </p:blipFill>
        <p:spPr bwMode="auto">
          <a:xfrm>
            <a:off x="185738" y="223838"/>
            <a:ext cx="2305050" cy="898525"/>
          </a:xfrm>
          <a:prstGeom prst="rect">
            <a:avLst/>
          </a:prstGeom>
          <a:noFill/>
          <a:ln w="9525">
            <a:noFill/>
            <a:miter lim="800000"/>
            <a:headEnd/>
            <a:tailEnd/>
          </a:ln>
        </p:spPr>
      </p:pic>
      <p:sp>
        <p:nvSpPr>
          <p:cNvPr id="2" name="Title 1"/>
          <p:cNvSpPr>
            <a:spLocks noGrp="1"/>
          </p:cNvSpPr>
          <p:nvPr>
            <p:ph type="ctrTitle"/>
          </p:nvPr>
        </p:nvSpPr>
        <p:spPr>
          <a:xfrm>
            <a:off x="2339975" y="4005263"/>
            <a:ext cx="6477000" cy="1828800"/>
          </a:xfrm>
        </p:spPr>
        <p:txBody>
          <a:bodyPr/>
          <a:lstStyle/>
          <a:p>
            <a:pPr>
              <a:defRPr/>
            </a:pPr>
            <a:r>
              <a:rPr lang="en-GB" sz="1800" b="1" dirty="0" smtClean="0">
                <a:solidFill>
                  <a:schemeClr val="accent2">
                    <a:lumMod val="75000"/>
                  </a:schemeClr>
                </a:solidFill>
                <a:latin typeface="+mn-lt"/>
              </a:rPr>
              <a:t/>
            </a:r>
            <a:br>
              <a:rPr lang="en-GB" sz="1800" b="1" dirty="0" smtClean="0">
                <a:solidFill>
                  <a:schemeClr val="accent2">
                    <a:lumMod val="75000"/>
                  </a:schemeClr>
                </a:solidFill>
                <a:latin typeface="+mn-lt"/>
              </a:rPr>
            </a:br>
            <a:r>
              <a:rPr lang="en-GB" sz="1800" b="1" dirty="0" smtClean="0">
                <a:solidFill>
                  <a:schemeClr val="accent2">
                    <a:lumMod val="75000"/>
                  </a:schemeClr>
                </a:solidFill>
                <a:latin typeface="+mn-lt"/>
              </a:rPr>
              <a:t/>
            </a:r>
            <a:br>
              <a:rPr lang="en-GB" sz="1800" b="1" dirty="0" smtClean="0">
                <a:solidFill>
                  <a:schemeClr val="accent2">
                    <a:lumMod val="75000"/>
                  </a:schemeClr>
                </a:solidFill>
                <a:latin typeface="+mn-lt"/>
              </a:rPr>
            </a:br>
            <a:r>
              <a:rPr lang="en-GB" sz="1800" b="1" dirty="0">
                <a:solidFill>
                  <a:schemeClr val="accent2">
                    <a:lumMod val="75000"/>
                  </a:schemeClr>
                </a:solidFill>
                <a:latin typeface="+mn-lt"/>
              </a:rPr>
              <a:t/>
            </a:r>
            <a:br>
              <a:rPr lang="en-GB" sz="1800" b="1" dirty="0">
                <a:solidFill>
                  <a:schemeClr val="accent2">
                    <a:lumMod val="75000"/>
                  </a:schemeClr>
                </a:solidFill>
                <a:latin typeface="+mn-lt"/>
              </a:rPr>
            </a:br>
            <a:r>
              <a:rPr lang="en-GB" sz="1800" b="1" dirty="0" smtClean="0">
                <a:solidFill>
                  <a:schemeClr val="accent2">
                    <a:lumMod val="75000"/>
                  </a:schemeClr>
                </a:solidFill>
                <a:latin typeface="+mn-lt"/>
              </a:rPr>
              <a:t/>
            </a:r>
            <a:br>
              <a:rPr lang="en-GB" sz="1800" b="1" dirty="0" smtClean="0">
                <a:solidFill>
                  <a:schemeClr val="accent2">
                    <a:lumMod val="75000"/>
                  </a:schemeClr>
                </a:solidFill>
                <a:latin typeface="+mn-lt"/>
              </a:rPr>
            </a:br>
            <a:r>
              <a:rPr lang="en-GB" sz="1800" b="1" dirty="0" smtClean="0">
                <a:solidFill>
                  <a:schemeClr val="accent2">
                    <a:lumMod val="75000"/>
                  </a:schemeClr>
                </a:solidFill>
                <a:latin typeface="+mn-lt"/>
              </a:rPr>
              <a:t/>
            </a:r>
            <a:br>
              <a:rPr lang="en-GB" sz="1800" b="1" dirty="0" smtClean="0">
                <a:solidFill>
                  <a:schemeClr val="accent2">
                    <a:lumMod val="75000"/>
                  </a:schemeClr>
                </a:solidFill>
                <a:latin typeface="+mn-lt"/>
              </a:rPr>
            </a:br>
            <a:r>
              <a:rPr lang="en-GB" sz="1800" b="1" dirty="0" smtClean="0">
                <a:solidFill>
                  <a:schemeClr val="accent2">
                    <a:lumMod val="75000"/>
                  </a:schemeClr>
                </a:solidFill>
                <a:latin typeface="+mn-lt"/>
              </a:rPr>
              <a:t/>
            </a:r>
            <a:br>
              <a:rPr lang="en-GB" sz="1800" b="1" dirty="0" smtClean="0">
                <a:solidFill>
                  <a:schemeClr val="accent2">
                    <a:lumMod val="75000"/>
                  </a:schemeClr>
                </a:solidFill>
                <a:latin typeface="+mn-lt"/>
              </a:rPr>
            </a:br>
            <a:endParaRPr lang="en-GB" sz="1800" dirty="0">
              <a:latin typeface="+mn-lt"/>
            </a:endParaRPr>
          </a:p>
        </p:txBody>
      </p:sp>
      <p:sp>
        <p:nvSpPr>
          <p:cNvPr id="15364" name="Subtitle 2"/>
          <p:cNvSpPr txBox="1">
            <a:spLocks noGrp="1"/>
          </p:cNvSpPr>
          <p:nvPr>
            <p:ph type="subTitle" idx="1"/>
          </p:nvPr>
        </p:nvSpPr>
        <p:spPr>
          <a:xfrm>
            <a:off x="2438400" y="5876925"/>
            <a:ext cx="6705600" cy="685800"/>
          </a:xfrm>
        </p:spPr>
        <p:txBody>
          <a:bodyPr/>
          <a:lstStyle/>
          <a:p>
            <a:r>
              <a:rPr lang="en-GB" dirty="0" smtClean="0">
                <a:latin typeface="Tw Cen MT" pitchFamily="34" charset="0"/>
              </a:rPr>
              <a:t>26</a:t>
            </a:r>
            <a:r>
              <a:rPr lang="en-GB" baseline="30000" dirty="0" smtClean="0">
                <a:latin typeface="Tw Cen MT" pitchFamily="34" charset="0"/>
              </a:rPr>
              <a:t>th</a:t>
            </a:r>
            <a:r>
              <a:rPr lang="en-GB" dirty="0" smtClean="0">
                <a:latin typeface="Tw Cen MT" pitchFamily="34" charset="0"/>
              </a:rPr>
              <a:t> February 2014 </a:t>
            </a:r>
            <a:endParaRPr lang="en-GB" dirty="0" smtClean="0">
              <a:latin typeface="Tw Cen MT" pitchFamily="34" charset="0"/>
            </a:endParaRPr>
          </a:p>
        </p:txBody>
      </p:sp>
      <p:sp>
        <p:nvSpPr>
          <p:cNvPr id="15365" name="Rectangle 3"/>
          <p:cNvSpPr>
            <a:spLocks noChangeArrowheads="1"/>
          </p:cNvSpPr>
          <p:nvPr/>
        </p:nvSpPr>
        <p:spPr bwMode="auto">
          <a:xfrm>
            <a:off x="2286000" y="2997200"/>
            <a:ext cx="4572000" cy="1754188"/>
          </a:xfrm>
          <a:prstGeom prst="rect">
            <a:avLst/>
          </a:prstGeom>
          <a:noFill/>
          <a:ln w="9525">
            <a:noFill/>
            <a:miter lim="800000"/>
            <a:headEnd/>
            <a:tailEnd/>
          </a:ln>
        </p:spPr>
        <p:txBody>
          <a:bodyPr>
            <a:spAutoFit/>
          </a:bodyPr>
          <a:lstStyle/>
          <a:p>
            <a:endParaRPr lang="en-GB" b="1">
              <a:solidFill>
                <a:srgbClr val="900000"/>
              </a:solidFill>
            </a:endParaRPr>
          </a:p>
          <a:p>
            <a:endParaRPr lang="en-GB" b="1">
              <a:solidFill>
                <a:srgbClr val="900000"/>
              </a:solidFill>
            </a:endParaRPr>
          </a:p>
          <a:p>
            <a:endParaRPr lang="en-GB" b="1">
              <a:solidFill>
                <a:srgbClr val="900000"/>
              </a:solidFill>
            </a:endParaRPr>
          </a:p>
          <a:p>
            <a:endParaRPr lang="en-GB" b="1">
              <a:solidFill>
                <a:srgbClr val="900000"/>
              </a:solidFill>
            </a:endParaRPr>
          </a:p>
          <a:p>
            <a:endParaRPr lang="en-GB" b="1">
              <a:solidFill>
                <a:srgbClr val="900000"/>
              </a:solidFill>
            </a:endParaRPr>
          </a:p>
          <a:p>
            <a:endParaRPr lang="en-GB" b="1">
              <a:solidFill>
                <a:srgbClr val="900000"/>
              </a:solidFill>
            </a:endParaRPr>
          </a:p>
        </p:txBody>
      </p:sp>
      <p:sp>
        <p:nvSpPr>
          <p:cNvPr id="3" name="Rectangle 2"/>
          <p:cNvSpPr/>
          <p:nvPr/>
        </p:nvSpPr>
        <p:spPr>
          <a:xfrm>
            <a:off x="2286000" y="2330450"/>
            <a:ext cx="4572000" cy="2065950"/>
          </a:xfrm>
          <a:prstGeom prst="rect">
            <a:avLst/>
          </a:prstGeom>
        </p:spPr>
        <p:txBody>
          <a:bodyPr>
            <a:spAutoFit/>
          </a:bodyPr>
          <a:lstStyle/>
          <a:p>
            <a:pPr lvl="1" indent="14288" algn="ctr">
              <a:lnSpc>
                <a:spcPct val="90000"/>
              </a:lnSpc>
              <a:defRPr/>
            </a:pPr>
            <a:r>
              <a:rPr lang="en-GB" sz="1200" b="1" dirty="0">
                <a:solidFill>
                  <a:schemeClr val="accent2">
                    <a:lumMod val="75000"/>
                  </a:schemeClr>
                </a:solidFill>
                <a:latin typeface="+mn-lt"/>
              </a:rPr>
              <a:t>'New ways of making an impact locally: Partnerships, contracts, commissioning &amp; Black, Asian and</a:t>
            </a:r>
          </a:p>
          <a:p>
            <a:pPr lvl="1" indent="14288" algn="ctr">
              <a:lnSpc>
                <a:spcPct val="90000"/>
              </a:lnSpc>
              <a:defRPr/>
            </a:pPr>
            <a:r>
              <a:rPr lang="en-GB" sz="1200" b="1" dirty="0" smtClean="0">
                <a:solidFill>
                  <a:schemeClr val="accent2">
                    <a:lumMod val="75000"/>
                  </a:schemeClr>
                </a:solidFill>
                <a:latin typeface="+mn-lt"/>
              </a:rPr>
              <a:t>Minority </a:t>
            </a:r>
            <a:r>
              <a:rPr lang="en-GB" sz="1200" b="1" dirty="0">
                <a:solidFill>
                  <a:schemeClr val="accent2">
                    <a:lumMod val="75000"/>
                  </a:schemeClr>
                </a:solidFill>
                <a:latin typeface="+mn-lt"/>
              </a:rPr>
              <a:t>Ethnic (BAME) social enterprise' </a:t>
            </a:r>
          </a:p>
          <a:p>
            <a:pPr lvl="1" indent="14288" algn="ctr">
              <a:lnSpc>
                <a:spcPct val="90000"/>
              </a:lnSpc>
              <a:defRPr/>
            </a:pPr>
            <a:endParaRPr lang="en-GB" sz="1050" dirty="0">
              <a:solidFill>
                <a:schemeClr val="accent2">
                  <a:lumMod val="75000"/>
                </a:schemeClr>
              </a:solidFill>
              <a:latin typeface="+mn-lt"/>
            </a:endParaRPr>
          </a:p>
          <a:p>
            <a:pPr lvl="1" indent="14288" algn="ctr">
              <a:lnSpc>
                <a:spcPct val="90000"/>
              </a:lnSpc>
              <a:defRPr/>
            </a:pPr>
            <a:endParaRPr lang="en-GB" sz="1050" b="1" dirty="0">
              <a:solidFill>
                <a:schemeClr val="accent2">
                  <a:lumMod val="75000"/>
                </a:schemeClr>
              </a:solidFill>
              <a:latin typeface="+mn-lt"/>
            </a:endParaRPr>
          </a:p>
          <a:p>
            <a:pPr lvl="1" indent="14288" algn="ctr">
              <a:lnSpc>
                <a:spcPct val="90000"/>
              </a:lnSpc>
              <a:defRPr/>
            </a:pPr>
            <a:r>
              <a:rPr lang="en-GB" sz="1050" b="1" dirty="0" smtClean="0">
                <a:solidFill>
                  <a:schemeClr val="accent2">
                    <a:lumMod val="75000"/>
                  </a:schemeClr>
                </a:solidFill>
                <a:latin typeface="+mn-lt"/>
              </a:rPr>
              <a:t>“Challenges for </a:t>
            </a:r>
            <a:endParaRPr lang="en-GB" sz="1050" b="1" dirty="0">
              <a:solidFill>
                <a:schemeClr val="accent2">
                  <a:lumMod val="75000"/>
                </a:schemeClr>
              </a:solidFill>
              <a:latin typeface="+mn-lt"/>
            </a:endParaRPr>
          </a:p>
          <a:p>
            <a:pPr lvl="1" indent="14288" algn="ctr">
              <a:lnSpc>
                <a:spcPct val="90000"/>
              </a:lnSpc>
              <a:defRPr/>
            </a:pPr>
            <a:r>
              <a:rPr lang="en-GB" sz="1050" b="1" dirty="0" smtClean="0">
                <a:solidFill>
                  <a:schemeClr val="accent2">
                    <a:lumMod val="75000"/>
                  </a:schemeClr>
                </a:solidFill>
                <a:latin typeface="+mn-lt"/>
              </a:rPr>
              <a:t>for </a:t>
            </a:r>
            <a:r>
              <a:rPr lang="en-GB" sz="1050" b="1" dirty="0">
                <a:solidFill>
                  <a:schemeClr val="accent2">
                    <a:lumMod val="75000"/>
                  </a:schemeClr>
                </a:solidFill>
                <a:latin typeface="+mn-lt"/>
              </a:rPr>
              <a:t>small to medium BME organisations seeking to develop social enterprises</a:t>
            </a:r>
            <a:r>
              <a:rPr lang="en-GB" sz="1050" b="1" dirty="0" smtClean="0">
                <a:solidFill>
                  <a:schemeClr val="accent2">
                    <a:lumMod val="75000"/>
                  </a:schemeClr>
                </a:solidFill>
                <a:latin typeface="+mn-lt"/>
              </a:rPr>
              <a:t>.” </a:t>
            </a:r>
          </a:p>
          <a:p>
            <a:pPr lvl="1" indent="14288" algn="ctr">
              <a:lnSpc>
                <a:spcPct val="90000"/>
              </a:lnSpc>
              <a:defRPr/>
            </a:pPr>
            <a:endParaRPr lang="en-GB" sz="2400" dirty="0">
              <a:solidFill>
                <a:schemeClr val="accent2">
                  <a:lumMod val="75000"/>
                </a:schemeClr>
              </a:solidFill>
              <a:latin typeface="+mn-lt"/>
            </a:endParaRPr>
          </a:p>
          <a:p>
            <a:pPr lvl="1" indent="14288" algn="ctr">
              <a:lnSpc>
                <a:spcPct val="90000"/>
              </a:lnSpc>
              <a:defRPr/>
            </a:pPr>
            <a:r>
              <a:rPr lang="en-GB" sz="1600" dirty="0">
                <a:solidFill>
                  <a:schemeClr val="accent2">
                    <a:lumMod val="75000"/>
                  </a:schemeClr>
                </a:solidFill>
                <a:latin typeface="+mn-lt"/>
              </a:rPr>
              <a:t>John Mayford, Olmec </a:t>
            </a:r>
          </a:p>
          <a:p>
            <a:pPr lvl="1" indent="14288" algn="ctr">
              <a:lnSpc>
                <a:spcPct val="90000"/>
              </a:lnSpc>
              <a:defRPr/>
            </a:pPr>
            <a:r>
              <a:rPr lang="en-GB" sz="1400" dirty="0" smtClean="0">
                <a:solidFill>
                  <a:schemeClr val="accent2">
                    <a:lumMod val="75000"/>
                  </a:schemeClr>
                </a:solidFill>
                <a:latin typeface="+mn-lt"/>
              </a:rPr>
              <a:t>Febr</a:t>
            </a:r>
            <a:r>
              <a:rPr lang="en-GB" sz="1400" dirty="0" smtClean="0">
                <a:solidFill>
                  <a:schemeClr val="accent2">
                    <a:lumMod val="75000"/>
                  </a:schemeClr>
                </a:solidFill>
                <a:latin typeface="+mn-lt"/>
              </a:rPr>
              <a:t>uary  26</a:t>
            </a:r>
            <a:r>
              <a:rPr lang="en-GB" sz="1400" baseline="30000" dirty="0" smtClean="0">
                <a:solidFill>
                  <a:schemeClr val="accent2">
                    <a:lumMod val="75000"/>
                  </a:schemeClr>
                </a:solidFill>
                <a:latin typeface="+mn-lt"/>
              </a:rPr>
              <a:t>th</a:t>
            </a:r>
            <a:r>
              <a:rPr lang="en-GB" sz="1400" dirty="0" smtClean="0">
                <a:solidFill>
                  <a:schemeClr val="accent2">
                    <a:lumMod val="75000"/>
                  </a:schemeClr>
                </a:solidFill>
                <a:latin typeface="+mn-lt"/>
              </a:rPr>
              <a:t>  2014</a:t>
            </a:r>
            <a:endParaRPr lang="en-GB" sz="1400" dirty="0">
              <a:solidFill>
                <a:schemeClr val="accent2">
                  <a:lumMod val="75000"/>
                </a:schemeClr>
              </a:solidFill>
              <a:latin typeface="+mn-lt"/>
            </a:endParaRPr>
          </a:p>
        </p:txBody>
      </p:sp>
      <p:pic>
        <p:nvPicPr>
          <p:cNvPr id="15367" name="Picture 9" descr="Z:\Communication &amp; Marketing\Olmec logo 2010\Tag line.jpg"/>
          <p:cNvPicPr>
            <a:picLocks noChangeAspect="1" noChangeArrowheads="1"/>
          </p:cNvPicPr>
          <p:nvPr/>
        </p:nvPicPr>
        <p:blipFill>
          <a:blip r:embed="rId4"/>
          <a:srcRect/>
          <a:stretch>
            <a:fillRect/>
          </a:stretch>
        </p:blipFill>
        <p:spPr bwMode="auto">
          <a:xfrm>
            <a:off x="4427538" y="5348288"/>
            <a:ext cx="3887787" cy="247650"/>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lstStyle/>
          <a:p>
            <a:pPr>
              <a:defRPr/>
            </a:pPr>
            <a:r>
              <a:rPr lang="en-GB" sz="2000" b="1" dirty="0" smtClean="0">
                <a:solidFill>
                  <a:schemeClr val="accent6"/>
                </a:solidFill>
                <a:latin typeface="+mn-lt"/>
              </a:rPr>
              <a:t>Opportunities: a look at the </a:t>
            </a:r>
            <a:r>
              <a:rPr lang="en-GB" sz="2000" b="1" dirty="0">
                <a:solidFill>
                  <a:schemeClr val="accent6"/>
                </a:solidFill>
                <a:latin typeface="+mn-lt"/>
              </a:rPr>
              <a:t>s</a:t>
            </a:r>
            <a:r>
              <a:rPr lang="en-GB" sz="2000" b="1" dirty="0" smtClean="0">
                <a:solidFill>
                  <a:schemeClr val="accent6"/>
                </a:solidFill>
                <a:latin typeface="+mn-lt"/>
              </a:rPr>
              <a:t>ize of the sector </a:t>
            </a:r>
            <a:endParaRPr lang="en-GB" sz="2000" b="1" dirty="0">
              <a:solidFill>
                <a:schemeClr val="accent6"/>
              </a:solidFill>
              <a:latin typeface="+mn-lt"/>
            </a:endParaRPr>
          </a:p>
        </p:txBody>
      </p:sp>
      <p:sp>
        <p:nvSpPr>
          <p:cNvPr id="3" name="Content Placeholder 2"/>
          <p:cNvSpPr>
            <a:spLocks noGrp="1"/>
          </p:cNvSpPr>
          <p:nvPr>
            <p:ph idx="1"/>
          </p:nvPr>
        </p:nvSpPr>
        <p:spPr>
          <a:xfrm>
            <a:off x="612775" y="1600200"/>
            <a:ext cx="8153400" cy="4495800"/>
          </a:xfrm>
        </p:spPr>
        <p:txBody>
          <a:bodyPr/>
          <a:lstStyle/>
          <a:p>
            <a:pPr>
              <a:buFont typeface="Wingdings" pitchFamily="2" charset="2"/>
              <a:buNone/>
              <a:defRPr/>
            </a:pPr>
            <a:endParaRPr lang="en-GB" sz="1600" dirty="0" smtClean="0">
              <a:latin typeface="+mn-lt"/>
            </a:endParaRPr>
          </a:p>
          <a:p>
            <a:pPr>
              <a:buFont typeface="Wingdings" pitchFamily="2" charset="2"/>
              <a:buChar char="Ø"/>
              <a:defRPr/>
            </a:pPr>
            <a:r>
              <a:rPr lang="en-GB" sz="1600" dirty="0" smtClean="0">
                <a:solidFill>
                  <a:srgbClr val="C00000"/>
                </a:solidFill>
                <a:latin typeface="+mn-lt"/>
              </a:rPr>
              <a:t>Over  </a:t>
            </a:r>
            <a:r>
              <a:rPr lang="en-GB" sz="1600" dirty="0">
                <a:solidFill>
                  <a:srgbClr val="C00000"/>
                </a:solidFill>
                <a:latin typeface="+mn-lt"/>
              </a:rPr>
              <a:t>Co-ops with 12.9 million members, providing 237,800 jobs turnover of £</a:t>
            </a:r>
            <a:r>
              <a:rPr lang="en-GB" sz="1600" dirty="0" smtClean="0">
                <a:solidFill>
                  <a:srgbClr val="C00000"/>
                </a:solidFill>
                <a:latin typeface="+mn-lt"/>
              </a:rPr>
              <a:t>36.7 billion </a:t>
            </a:r>
            <a:r>
              <a:rPr lang="en-GB" sz="1600" dirty="0" smtClean="0">
                <a:solidFill>
                  <a:srgbClr val="C00000"/>
                </a:solidFill>
                <a:latin typeface="+mn-lt"/>
              </a:rPr>
              <a:t>(</a:t>
            </a:r>
            <a:r>
              <a:rPr lang="en-GB" sz="1600" dirty="0" smtClean="0">
                <a:solidFill>
                  <a:srgbClr val="C00000"/>
                </a:solidFill>
                <a:latin typeface="+mn-lt"/>
              </a:rPr>
              <a:t>2014 </a:t>
            </a:r>
            <a:r>
              <a:rPr lang="en-GB" sz="1600" dirty="0" smtClean="0">
                <a:solidFill>
                  <a:srgbClr val="C00000"/>
                </a:solidFill>
                <a:latin typeface="+mn-lt"/>
              </a:rPr>
              <a:t>figures) </a:t>
            </a:r>
            <a:endParaRPr lang="en-GB" sz="1600" dirty="0">
              <a:solidFill>
                <a:srgbClr val="C00000"/>
              </a:solidFill>
              <a:latin typeface="+mn-lt"/>
            </a:endParaRPr>
          </a:p>
          <a:p>
            <a:pPr>
              <a:buFont typeface="Wingdings" pitchFamily="2" charset="2"/>
              <a:buChar char="Ø"/>
              <a:defRPr/>
            </a:pPr>
            <a:r>
              <a:rPr lang="en-GB" sz="1600" dirty="0">
                <a:latin typeface="+mn-lt"/>
              </a:rPr>
              <a:t>Small Business Survey (SBS) estimated in 2005 that 1.2 per cent of all business were Social Enterprises, equating to 15,000 business’  £27 billion turnover </a:t>
            </a:r>
          </a:p>
          <a:p>
            <a:pPr>
              <a:buFont typeface="Wingdings" pitchFamily="2" charset="2"/>
              <a:buChar char="Ø"/>
              <a:defRPr/>
            </a:pPr>
            <a:r>
              <a:rPr lang="en-GB" sz="1600" dirty="0">
                <a:solidFill>
                  <a:srgbClr val="C00000"/>
                </a:solidFill>
                <a:latin typeface="+mn-lt"/>
              </a:rPr>
              <a:t>The Social Enterprise </a:t>
            </a:r>
            <a:r>
              <a:rPr lang="en-GB" sz="1600" dirty="0" smtClean="0">
                <a:solidFill>
                  <a:srgbClr val="C00000"/>
                </a:solidFill>
              </a:rPr>
              <a:t>UK</a:t>
            </a:r>
            <a:r>
              <a:rPr lang="en-GB" sz="1400" dirty="0" smtClean="0">
                <a:solidFill>
                  <a:srgbClr val="C00000"/>
                </a:solidFill>
                <a:latin typeface="+mn-lt"/>
              </a:rPr>
              <a:t>(formerly Social Enterprise Coalition</a:t>
            </a:r>
            <a:r>
              <a:rPr lang="en-GB" sz="1600" dirty="0" smtClean="0">
                <a:solidFill>
                  <a:srgbClr val="C00000"/>
                </a:solidFill>
                <a:latin typeface="+mn-lt"/>
              </a:rPr>
              <a:t>) used </a:t>
            </a:r>
            <a:r>
              <a:rPr lang="en-GB" sz="1600" dirty="0">
                <a:solidFill>
                  <a:srgbClr val="C00000"/>
                </a:solidFill>
                <a:latin typeface="+mn-lt"/>
              </a:rPr>
              <a:t>later SBS data to calculate that by 2009 there were approximately 62,000 social enterprises in the UK</a:t>
            </a:r>
            <a:r>
              <a:rPr lang="en-GB" sz="1600" dirty="0" smtClean="0">
                <a:solidFill>
                  <a:srgbClr val="C00000"/>
                </a:solidFill>
                <a:latin typeface="+mn-lt"/>
              </a:rPr>
              <a:t>.</a:t>
            </a:r>
          </a:p>
          <a:p>
            <a:pPr>
              <a:buFont typeface="Wingdings" pitchFamily="2" charset="2"/>
              <a:buChar char="Ø"/>
              <a:defRPr/>
            </a:pPr>
            <a:r>
              <a:rPr lang="en-GB" sz="1600" dirty="0" smtClean="0">
                <a:solidFill>
                  <a:srgbClr val="C00000"/>
                </a:solidFill>
                <a:latin typeface="+mn-lt"/>
              </a:rPr>
              <a:t>80,000 in 2013 </a:t>
            </a:r>
            <a:r>
              <a:rPr lang="en-GB" sz="1600" dirty="0" smtClean="0">
                <a:solidFill>
                  <a:srgbClr val="C00000"/>
                </a:solidFill>
                <a:latin typeface="+mn-lt"/>
              </a:rPr>
              <a:t> </a:t>
            </a:r>
            <a:endParaRPr lang="en-GB" sz="1600" dirty="0">
              <a:solidFill>
                <a:srgbClr val="C00000"/>
              </a:solidFill>
              <a:latin typeface="+mn-lt"/>
            </a:endParaRPr>
          </a:p>
          <a:p>
            <a:pPr>
              <a:buFont typeface="Wingdings" pitchFamily="2" charset="2"/>
              <a:buChar char="Ø"/>
              <a:defRPr/>
            </a:pPr>
            <a:r>
              <a:rPr lang="en-GB" sz="1600" dirty="0">
                <a:solidFill>
                  <a:srgbClr val="C00000"/>
                </a:solidFill>
                <a:latin typeface="+mn-lt"/>
              </a:rPr>
              <a:t>Delta Economics employ a wider definition of social enterprise estimating that the sector provides over 2.09m jobs in the UK economy raising the figures of SE’s to 232,000.  </a:t>
            </a:r>
          </a:p>
          <a:p>
            <a:pPr>
              <a:buFont typeface="Wingdings" pitchFamily="2" charset="2"/>
              <a:buChar char="Ø"/>
              <a:defRPr/>
            </a:pPr>
            <a:r>
              <a:rPr lang="en-GB" sz="1600" dirty="0">
                <a:latin typeface="+mn-lt"/>
              </a:rPr>
              <a:t>Olmec takes this “big tent” definition of social enterprises, sharing Delta’s broader perspective. It is clear from these figures that social enterprise is playing an increasingly significant, if not mainstream role in the UK economy.</a:t>
            </a:r>
          </a:p>
          <a:p>
            <a:pPr>
              <a:buFont typeface="Wingdings" pitchFamily="2" charset="2"/>
              <a:buNone/>
              <a:defRPr/>
            </a:pPr>
            <a:endParaRPr lang="en-GB" sz="1600" dirty="0">
              <a:latin typeface="+mn-lt"/>
            </a:endParaRPr>
          </a:p>
        </p:txBody>
      </p:sp>
      <p:sp>
        <p:nvSpPr>
          <p:cNvPr id="4" name="Footer Placeholder 3"/>
          <p:cNvSpPr>
            <a:spLocks noGrp="1"/>
          </p:cNvSpPr>
          <p:nvPr>
            <p:ph type="ftr" sz="quarter" idx="11"/>
          </p:nvPr>
        </p:nvSpPr>
        <p:spPr/>
        <p:txBody>
          <a:bodyPr/>
          <a:lstStyle/>
          <a:p>
            <a:pPr>
              <a:defRPr/>
            </a:pPr>
            <a:r>
              <a:rPr dirty="0" smtClean="0"/>
              <a:t>www.olmec-ec.org.uk</a:t>
            </a:r>
            <a:endParaRPr dirty="0"/>
          </a:p>
        </p:txBody>
      </p:sp>
      <p:sp>
        <p:nvSpPr>
          <p:cNvPr id="5" name="Slide Number Placeholder 4"/>
          <p:cNvSpPr>
            <a:spLocks noGrp="1"/>
          </p:cNvSpPr>
          <p:nvPr>
            <p:ph type="sldNum" sz="quarter" idx="12"/>
          </p:nvPr>
        </p:nvSpPr>
        <p:spPr/>
        <p:txBody>
          <a:bodyPr/>
          <a:lstStyle/>
          <a:p>
            <a:pPr>
              <a:defRPr/>
            </a:pPr>
            <a:fld id="{7349D4B5-57F1-4AE2-B2DA-BC5547B82AD1}" type="slidenum">
              <a:rPr smtClean="0"/>
              <a:pPr>
                <a:defRPr/>
              </a:pPr>
              <a:t>10</a:t>
            </a:fld>
            <a:endParaRPr dirty="0"/>
          </a:p>
        </p:txBody>
      </p:sp>
      <p:pic>
        <p:nvPicPr>
          <p:cNvPr id="27653" name="Picture 9" descr="Z:\Communication &amp; Marketing\Olmec logo 2010\Tag line.jpg"/>
          <p:cNvPicPr>
            <a:picLocks noChangeAspect="1" noChangeArrowheads="1"/>
          </p:cNvPicPr>
          <p:nvPr/>
        </p:nvPicPr>
        <p:blipFill>
          <a:blip r:embed="rId3"/>
          <a:srcRect/>
          <a:stretch>
            <a:fillRect/>
          </a:stretch>
        </p:blipFill>
        <p:spPr bwMode="auto">
          <a:xfrm>
            <a:off x="4716463" y="6067425"/>
            <a:ext cx="3887787" cy="24765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2400" dirty="0" smtClean="0">
                <a:solidFill>
                  <a:schemeClr val="accent2"/>
                </a:solidFill>
                <a:latin typeface="+mn-lt"/>
              </a:rPr>
              <a:t>Opportunities in social </a:t>
            </a:r>
            <a:r>
              <a:rPr lang="en-GB" sz="2400" dirty="0">
                <a:solidFill>
                  <a:schemeClr val="accent2"/>
                </a:solidFill>
                <a:latin typeface="+mn-lt"/>
              </a:rPr>
              <a:t>enterprise </a:t>
            </a:r>
            <a:endParaRPr lang="en-GB" sz="2400" dirty="0">
              <a:latin typeface="+mn-lt"/>
            </a:endParaRPr>
          </a:p>
        </p:txBody>
      </p:sp>
      <p:sp>
        <p:nvSpPr>
          <p:cNvPr id="9" name="Content Placeholder 8"/>
          <p:cNvSpPr>
            <a:spLocks noGrp="1"/>
          </p:cNvSpPr>
          <p:nvPr>
            <p:ph idx="2"/>
          </p:nvPr>
        </p:nvSpPr>
        <p:spPr>
          <a:xfrm>
            <a:off x="4845050" y="1589088"/>
            <a:ext cx="3886200" cy="4572000"/>
          </a:xfrm>
        </p:spPr>
        <p:txBody>
          <a:bodyPr/>
          <a:lstStyle/>
          <a:p>
            <a:pPr>
              <a:buFont typeface="Wingdings" pitchFamily="2" charset="2"/>
              <a:buChar char="Ø"/>
              <a:defRPr/>
            </a:pPr>
            <a:r>
              <a:rPr lang="en-GB" sz="1050" b="1" dirty="0">
                <a:latin typeface="+mn-lt"/>
              </a:rPr>
              <a:t>Growing Concerns is a social enterprise which is part of Old Ford's Community Development Team. </a:t>
            </a:r>
            <a:r>
              <a:rPr lang="en-GB" sz="1050" dirty="0">
                <a:solidFill>
                  <a:schemeClr val="accent2">
                    <a:lumMod val="75000"/>
                  </a:schemeClr>
                </a:solidFill>
                <a:latin typeface="+mn-lt"/>
              </a:rPr>
              <a:t>Growing Concerns is a community-based gardening and landscaping team dedicated to improving the environment for those living and working in London‘s East End. </a:t>
            </a:r>
          </a:p>
          <a:p>
            <a:pPr>
              <a:buFont typeface="Wingdings" pitchFamily="2" charset="2"/>
              <a:buChar char="Ø"/>
              <a:defRPr/>
            </a:pPr>
            <a:r>
              <a:rPr lang="en-GB" sz="1050" dirty="0">
                <a:solidFill>
                  <a:schemeClr val="accent2">
                    <a:lumMod val="75000"/>
                  </a:schemeClr>
                </a:solidFill>
                <a:latin typeface="+mn-lt"/>
              </a:rPr>
              <a:t>Growing Concerns Garden Centre -</a:t>
            </a:r>
          </a:p>
          <a:p>
            <a:pPr>
              <a:buFont typeface="Wingdings" pitchFamily="2" charset="2"/>
              <a:buChar char="Ø"/>
              <a:defRPr/>
            </a:pPr>
            <a:r>
              <a:rPr lang="en-GB" sz="1050" dirty="0">
                <a:solidFill>
                  <a:schemeClr val="accent2">
                    <a:lumMod val="75000"/>
                  </a:schemeClr>
                </a:solidFill>
                <a:latin typeface="+mn-lt"/>
              </a:rPr>
              <a:t>Grounds Maintenance service offered to other Registered Providers and private developers</a:t>
            </a:r>
          </a:p>
          <a:p>
            <a:pPr>
              <a:buFont typeface="Wingdings" pitchFamily="2" charset="2"/>
              <a:buChar char="Ø"/>
              <a:defRPr/>
            </a:pPr>
            <a:r>
              <a:rPr lang="en-GB" sz="1050" dirty="0">
                <a:solidFill>
                  <a:schemeClr val="accent2">
                    <a:lumMod val="75000"/>
                  </a:schemeClr>
                </a:solidFill>
                <a:latin typeface="+mn-lt"/>
              </a:rPr>
              <a:t>Bespoke Design and Build service to private clients</a:t>
            </a:r>
          </a:p>
          <a:p>
            <a:pPr>
              <a:buFont typeface="Wingdings" pitchFamily="2" charset="2"/>
              <a:buChar char="Ø"/>
              <a:defRPr/>
            </a:pPr>
            <a:r>
              <a:rPr lang="en-GB" sz="1050" dirty="0" smtClean="0">
                <a:solidFill>
                  <a:schemeClr val="accent2">
                    <a:lumMod val="75000"/>
                  </a:schemeClr>
                </a:solidFill>
                <a:latin typeface="+mn-lt"/>
              </a:rPr>
              <a:t>Children's' </a:t>
            </a:r>
            <a:r>
              <a:rPr lang="en-GB" sz="1050" dirty="0">
                <a:solidFill>
                  <a:schemeClr val="accent2">
                    <a:lumMod val="75000"/>
                  </a:schemeClr>
                </a:solidFill>
                <a:latin typeface="+mn-lt"/>
              </a:rPr>
              <a:t>workshops </a:t>
            </a:r>
            <a:r>
              <a:rPr lang="en-GB" sz="1050" dirty="0" smtClean="0">
                <a:solidFill>
                  <a:schemeClr val="accent2">
                    <a:lumMod val="75000"/>
                  </a:schemeClr>
                </a:solidFill>
                <a:latin typeface="+mn-lt"/>
              </a:rPr>
              <a:t>on-site </a:t>
            </a:r>
            <a:r>
              <a:rPr lang="en-GB" sz="1050" dirty="0" smtClean="0">
                <a:latin typeface="+mn-lt"/>
                <a:hlinkClick r:id="rId2"/>
              </a:rPr>
              <a:t>http</a:t>
            </a:r>
            <a:r>
              <a:rPr lang="en-GB" sz="1050" dirty="0">
                <a:latin typeface="+mn-lt"/>
                <a:hlinkClick r:id="rId2"/>
              </a:rPr>
              <a:t>://growingconcerns.org/plant_hire</a:t>
            </a:r>
            <a:endParaRPr lang="en-GB" sz="1050" dirty="0">
              <a:latin typeface="+mn-lt"/>
            </a:endParaRPr>
          </a:p>
          <a:p>
            <a:pPr>
              <a:defRPr/>
            </a:pPr>
            <a:endParaRPr lang="en-GB" dirty="0"/>
          </a:p>
        </p:txBody>
      </p:sp>
      <p:sp>
        <p:nvSpPr>
          <p:cNvPr id="4" name="Footer Placeholder 3"/>
          <p:cNvSpPr>
            <a:spLocks noGrp="1"/>
          </p:cNvSpPr>
          <p:nvPr>
            <p:ph type="ftr" sz="quarter" idx="11"/>
          </p:nvPr>
        </p:nvSpPr>
        <p:spPr>
          <a:xfrm>
            <a:off x="468313" y="6296025"/>
            <a:ext cx="5421312" cy="365125"/>
          </a:xfrm>
        </p:spPr>
        <p:txBody>
          <a:bodyPr/>
          <a:lstStyle/>
          <a:p>
            <a:pPr>
              <a:defRPr/>
            </a:pPr>
            <a:r>
              <a:rPr dirty="0" smtClean="0"/>
              <a:t>www.olmec-ec.org.uk</a:t>
            </a:r>
            <a:endParaRPr dirty="0"/>
          </a:p>
        </p:txBody>
      </p:sp>
      <p:sp>
        <p:nvSpPr>
          <p:cNvPr id="5" name="Slide Number Placeholder 4"/>
          <p:cNvSpPr>
            <a:spLocks noGrp="1"/>
          </p:cNvSpPr>
          <p:nvPr>
            <p:ph type="sldNum" sz="quarter" idx="12"/>
          </p:nvPr>
        </p:nvSpPr>
        <p:spPr/>
        <p:txBody>
          <a:bodyPr/>
          <a:lstStyle/>
          <a:p>
            <a:pPr>
              <a:defRPr/>
            </a:pPr>
            <a:fld id="{B09A5AA4-BD54-4F68-A443-FE5A5B891FA7}" type="slidenum">
              <a:rPr smtClean="0"/>
              <a:pPr>
                <a:defRPr/>
              </a:pPr>
              <a:t>11</a:t>
            </a:fld>
            <a:endParaRPr dirty="0"/>
          </a:p>
        </p:txBody>
      </p:sp>
      <p:pic>
        <p:nvPicPr>
          <p:cNvPr id="29701" name="Picture 9" descr="Z:\Communication &amp; Marketing\Olmec logo 2010\Tag line.jpg"/>
          <p:cNvPicPr>
            <a:picLocks noChangeAspect="1" noChangeArrowheads="1"/>
          </p:cNvPicPr>
          <p:nvPr/>
        </p:nvPicPr>
        <p:blipFill>
          <a:blip r:embed="rId3"/>
          <a:srcRect/>
          <a:stretch>
            <a:fillRect/>
          </a:stretch>
        </p:blipFill>
        <p:spPr bwMode="auto">
          <a:xfrm>
            <a:off x="4787900" y="6048375"/>
            <a:ext cx="3887788" cy="247650"/>
          </a:xfrm>
          <a:prstGeom prst="rect">
            <a:avLst/>
          </a:prstGeom>
          <a:noFill/>
          <a:ln w="9525">
            <a:noFill/>
            <a:miter lim="800000"/>
            <a:headEnd/>
            <a:tailEnd/>
          </a:ln>
        </p:spPr>
      </p:pic>
      <p:sp>
        <p:nvSpPr>
          <p:cNvPr id="29702" name="Content Placeholder 9"/>
          <p:cNvSpPr txBox="1">
            <a:spLocks noGrp="1"/>
          </p:cNvSpPr>
          <p:nvPr>
            <p:ph idx="1"/>
          </p:nvPr>
        </p:nvSpPr>
        <p:spPr>
          <a:xfrm>
            <a:off x="609600" y="1589088"/>
            <a:ext cx="3886200" cy="4572000"/>
          </a:xfrm>
        </p:spPr>
        <p:txBody>
          <a:bodyPr/>
          <a:lstStyle/>
          <a:p>
            <a:r>
              <a:rPr lang="en-GB" sz="1200" b="1" smtClean="0">
                <a:latin typeface="Tw Cen MT" pitchFamily="34" charset="0"/>
              </a:rPr>
              <a:t>Furniture on the Street </a:t>
            </a:r>
            <a:r>
              <a:rPr lang="en-GB" sz="1200" smtClean="0">
                <a:latin typeface="Tw Cen MT" pitchFamily="34" charset="0"/>
              </a:rPr>
              <a:t>supplies high quality contemporary street furniture aimed at local authorities, housing associations, landscape designers and building contractors. </a:t>
            </a:r>
            <a:br>
              <a:rPr lang="en-GB" sz="1200" smtClean="0">
                <a:latin typeface="Tw Cen MT" pitchFamily="34" charset="0"/>
              </a:rPr>
            </a:br>
            <a:r>
              <a:rPr lang="en-GB" sz="1200" smtClean="0">
                <a:latin typeface="Tw Cen MT" pitchFamily="34" charset="0"/>
              </a:rPr>
              <a:t> </a:t>
            </a:r>
            <a:br>
              <a:rPr lang="en-GB" sz="1200" smtClean="0">
                <a:latin typeface="Tw Cen MT" pitchFamily="34" charset="0"/>
              </a:rPr>
            </a:br>
            <a:r>
              <a:rPr lang="en-GB" sz="1200" smtClean="0">
                <a:latin typeface="Tw Cen MT" pitchFamily="34" charset="0"/>
              </a:rPr>
              <a:t>The enterprise was set up by The Invisible Man, a design business committed to supporting youth development. This was originally for Old Ford Housing Association in 2005. The enterprise is now based at the Bromley By Bow Centre in east London.  </a:t>
            </a:r>
            <a:r>
              <a:rPr lang="en-GB" sz="3600" smtClean="0">
                <a:latin typeface="Tw Cen MT" pitchFamily="34" charset="0"/>
              </a:rPr>
              <a:t> </a:t>
            </a:r>
          </a:p>
          <a:p>
            <a:endParaRPr lang="en-GB" smtClean="0">
              <a:latin typeface="Tw Cen MT" pitchFamily="34" charset="0"/>
            </a:endParaRPr>
          </a:p>
        </p:txBody>
      </p:sp>
      <p:pic>
        <p:nvPicPr>
          <p:cNvPr id="29703" name="Picture 2" descr="workshops"/>
          <p:cNvPicPr>
            <a:picLocks noChangeAspect="1" noChangeArrowheads="1"/>
          </p:cNvPicPr>
          <p:nvPr/>
        </p:nvPicPr>
        <p:blipFill>
          <a:blip r:embed="rId4"/>
          <a:srcRect/>
          <a:stretch>
            <a:fillRect/>
          </a:stretch>
        </p:blipFill>
        <p:spPr bwMode="auto">
          <a:xfrm>
            <a:off x="1397000" y="4221163"/>
            <a:ext cx="1619250" cy="1223962"/>
          </a:xfrm>
          <a:prstGeom prst="rect">
            <a:avLst/>
          </a:prstGeom>
          <a:noFill/>
          <a:ln w="9525">
            <a:noFill/>
            <a:miter lim="800000"/>
            <a:headEnd/>
            <a:tailEnd/>
          </a:ln>
        </p:spPr>
      </p:pic>
      <p:pic>
        <p:nvPicPr>
          <p:cNvPr id="29704" name="Picture 2"/>
          <p:cNvPicPr>
            <a:picLocks noChangeAspect="1" noChangeArrowheads="1"/>
          </p:cNvPicPr>
          <p:nvPr/>
        </p:nvPicPr>
        <p:blipFill>
          <a:blip r:embed="rId5"/>
          <a:srcRect/>
          <a:stretch>
            <a:fillRect/>
          </a:stretch>
        </p:blipFill>
        <p:spPr bwMode="auto">
          <a:xfrm>
            <a:off x="5148263" y="4287838"/>
            <a:ext cx="3168650" cy="157480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12775" y="228600"/>
            <a:ext cx="8153400" cy="990600"/>
          </a:xfrm>
        </p:spPr>
        <p:txBody>
          <a:bodyPr/>
          <a:lstStyle/>
          <a:p>
            <a:pPr>
              <a:defRPr/>
            </a:pPr>
            <a:r>
              <a:rPr lang="en-GB" sz="3200" b="1" dirty="0" smtClean="0">
                <a:solidFill>
                  <a:schemeClr val="accent6"/>
                </a:solidFill>
                <a:latin typeface="+mn-lt"/>
              </a:rPr>
              <a:t>Challenges facing a social enterprise </a:t>
            </a:r>
            <a:endParaRPr lang="en-GB" sz="3200" dirty="0">
              <a:latin typeface="+mn-lt"/>
            </a:endParaRPr>
          </a:p>
        </p:txBody>
      </p:sp>
      <p:sp>
        <p:nvSpPr>
          <p:cNvPr id="8" name="Content Placeholder 7"/>
          <p:cNvSpPr>
            <a:spLocks noGrp="1"/>
          </p:cNvSpPr>
          <p:nvPr>
            <p:ph idx="1"/>
          </p:nvPr>
        </p:nvSpPr>
        <p:spPr>
          <a:xfrm>
            <a:off x="612775" y="1600200"/>
            <a:ext cx="8153400" cy="4495800"/>
          </a:xfrm>
        </p:spPr>
        <p:txBody>
          <a:bodyPr/>
          <a:lstStyle/>
          <a:p>
            <a:pPr algn="ctr">
              <a:spcBef>
                <a:spcPct val="5000"/>
              </a:spcBef>
              <a:buFont typeface="Wingdings" pitchFamily="2" charset="2"/>
              <a:buChar char="ü"/>
              <a:defRPr/>
            </a:pPr>
            <a:r>
              <a:rPr lang="en-GB" sz="2400" dirty="0">
                <a:solidFill>
                  <a:schemeClr val="tx1"/>
                </a:solidFill>
                <a:latin typeface="+mn-lt"/>
              </a:rPr>
              <a:t>Product/service</a:t>
            </a:r>
          </a:p>
          <a:p>
            <a:pPr algn="ctr">
              <a:spcBef>
                <a:spcPct val="5000"/>
              </a:spcBef>
              <a:buFont typeface="Wingdings" pitchFamily="2" charset="2"/>
              <a:buChar char="ü"/>
              <a:defRPr/>
            </a:pPr>
            <a:r>
              <a:rPr lang="en-GB" sz="2400" dirty="0">
                <a:solidFill>
                  <a:schemeClr val="tx1"/>
                </a:solidFill>
                <a:latin typeface="+mn-lt"/>
              </a:rPr>
              <a:t> Market </a:t>
            </a:r>
          </a:p>
          <a:p>
            <a:pPr algn="ctr">
              <a:spcBef>
                <a:spcPct val="5000"/>
              </a:spcBef>
              <a:buFont typeface="Wingdings" pitchFamily="2" charset="2"/>
              <a:buChar char="ü"/>
              <a:defRPr/>
            </a:pPr>
            <a:r>
              <a:rPr lang="en-GB" sz="2400" dirty="0">
                <a:solidFill>
                  <a:schemeClr val="tx1"/>
                </a:solidFill>
                <a:latin typeface="+mn-lt"/>
              </a:rPr>
              <a:t> Business model </a:t>
            </a:r>
          </a:p>
          <a:p>
            <a:pPr algn="ctr">
              <a:spcBef>
                <a:spcPct val="5000"/>
              </a:spcBef>
              <a:buFont typeface="Wingdings" pitchFamily="2" charset="2"/>
              <a:buChar char="ü"/>
              <a:defRPr/>
            </a:pPr>
            <a:r>
              <a:rPr lang="en-GB" sz="2400" dirty="0">
                <a:solidFill>
                  <a:schemeClr val="tx1"/>
                </a:solidFill>
                <a:latin typeface="+mn-lt"/>
              </a:rPr>
              <a:t> Investment</a:t>
            </a:r>
          </a:p>
          <a:p>
            <a:pPr algn="ctr">
              <a:spcBef>
                <a:spcPct val="5000"/>
              </a:spcBef>
              <a:buFont typeface="Wingdings" pitchFamily="2" charset="2"/>
              <a:buChar char="ü"/>
              <a:defRPr/>
            </a:pPr>
            <a:r>
              <a:rPr lang="en-GB" sz="2400" dirty="0">
                <a:solidFill>
                  <a:schemeClr val="tx1"/>
                </a:solidFill>
                <a:latin typeface="+mn-lt"/>
              </a:rPr>
              <a:t> Understanding of break even</a:t>
            </a:r>
          </a:p>
          <a:p>
            <a:pPr algn="ctr">
              <a:spcBef>
                <a:spcPct val="5000"/>
              </a:spcBef>
              <a:buFont typeface="Wingdings" pitchFamily="2" charset="2"/>
              <a:buChar char="ü"/>
              <a:defRPr/>
            </a:pPr>
            <a:r>
              <a:rPr lang="en-GB" sz="2400" dirty="0">
                <a:solidFill>
                  <a:schemeClr val="tx1"/>
                </a:solidFill>
                <a:latin typeface="+mn-lt"/>
              </a:rPr>
              <a:t> Marketing strategy</a:t>
            </a:r>
          </a:p>
          <a:p>
            <a:pPr algn="ctr">
              <a:spcBef>
                <a:spcPct val="5000"/>
              </a:spcBef>
              <a:buFont typeface="Wingdings" pitchFamily="2" charset="2"/>
              <a:buChar char="ü"/>
              <a:defRPr/>
            </a:pPr>
            <a:r>
              <a:rPr lang="en-GB" sz="2400" dirty="0">
                <a:solidFill>
                  <a:schemeClr val="tx1"/>
                </a:solidFill>
                <a:latin typeface="+mn-lt"/>
              </a:rPr>
              <a:t> Legal vehicle – organisation/legal status</a:t>
            </a:r>
          </a:p>
          <a:p>
            <a:pPr algn="ctr">
              <a:spcBef>
                <a:spcPct val="5000"/>
              </a:spcBef>
              <a:buFont typeface="Wingdings" pitchFamily="2" charset="2"/>
              <a:buChar char="ü"/>
              <a:defRPr/>
            </a:pPr>
            <a:r>
              <a:rPr lang="en-GB" sz="2400" dirty="0">
                <a:solidFill>
                  <a:schemeClr val="tx1"/>
                </a:solidFill>
                <a:latin typeface="+mn-lt"/>
              </a:rPr>
              <a:t> Operational management </a:t>
            </a:r>
          </a:p>
          <a:p>
            <a:pPr algn="ctr">
              <a:spcBef>
                <a:spcPct val="5000"/>
              </a:spcBef>
              <a:buFont typeface="Wingdings" pitchFamily="2" charset="2"/>
              <a:buChar char="ü"/>
              <a:defRPr/>
            </a:pPr>
            <a:r>
              <a:rPr lang="en-GB" sz="2400" dirty="0">
                <a:solidFill>
                  <a:schemeClr val="tx1"/>
                </a:solidFill>
                <a:latin typeface="+mn-lt"/>
              </a:rPr>
              <a:t> Good governance</a:t>
            </a:r>
          </a:p>
          <a:p>
            <a:pPr algn="ctr">
              <a:spcBef>
                <a:spcPct val="5000"/>
              </a:spcBef>
              <a:buFont typeface="Wingdings" pitchFamily="2" charset="2"/>
              <a:buChar char="ü"/>
              <a:defRPr/>
            </a:pPr>
            <a:r>
              <a:rPr lang="en-GB" sz="2400" b="1" dirty="0">
                <a:solidFill>
                  <a:schemeClr val="tx1"/>
                </a:solidFill>
                <a:latin typeface="+mn-lt"/>
              </a:rPr>
              <a:t> Business plan</a:t>
            </a:r>
          </a:p>
        </p:txBody>
      </p:sp>
      <p:sp>
        <p:nvSpPr>
          <p:cNvPr id="5" name="Footer Placeholder 4"/>
          <p:cNvSpPr>
            <a:spLocks noGrp="1"/>
          </p:cNvSpPr>
          <p:nvPr>
            <p:ph type="ftr" sz="quarter" idx="11"/>
          </p:nvPr>
        </p:nvSpPr>
        <p:spPr/>
        <p:txBody>
          <a:bodyPr/>
          <a:lstStyle/>
          <a:p>
            <a:pPr>
              <a:defRPr/>
            </a:pPr>
            <a:r>
              <a:rPr dirty="0" smtClean="0"/>
              <a:t>www.olmec-ec.org.uk</a:t>
            </a:r>
            <a:endParaRPr dirty="0"/>
          </a:p>
        </p:txBody>
      </p:sp>
      <p:sp>
        <p:nvSpPr>
          <p:cNvPr id="6" name="Slide Number Placeholder 5"/>
          <p:cNvSpPr>
            <a:spLocks noGrp="1"/>
          </p:cNvSpPr>
          <p:nvPr>
            <p:ph type="sldNum" sz="quarter" idx="12"/>
          </p:nvPr>
        </p:nvSpPr>
        <p:spPr/>
        <p:txBody>
          <a:bodyPr/>
          <a:lstStyle/>
          <a:p>
            <a:pPr>
              <a:defRPr/>
            </a:pPr>
            <a:fld id="{71DA1F5C-73AD-447E-BD72-4A3C01476ADB}" type="slidenum">
              <a:rPr smtClean="0"/>
              <a:pPr>
                <a:defRPr/>
              </a:pPr>
              <a:t>12</a:t>
            </a:fld>
            <a:endParaRPr dirty="0"/>
          </a:p>
        </p:txBody>
      </p:sp>
      <p:pic>
        <p:nvPicPr>
          <p:cNvPr id="30725" name="Picture 9" descr="Z:\Communication &amp; Marketing\Olmec logo 2010\Tag line.jpg"/>
          <p:cNvPicPr>
            <a:picLocks noChangeAspect="1" noChangeArrowheads="1"/>
          </p:cNvPicPr>
          <p:nvPr/>
        </p:nvPicPr>
        <p:blipFill>
          <a:blip r:embed="rId2"/>
          <a:srcRect/>
          <a:stretch>
            <a:fillRect/>
          </a:stretch>
        </p:blipFill>
        <p:spPr bwMode="auto">
          <a:xfrm>
            <a:off x="468313" y="6315075"/>
            <a:ext cx="3887787" cy="24765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algn="ctr" eaLnBrk="1" hangingPunct="1">
              <a:defRPr/>
            </a:pPr>
            <a:r>
              <a:rPr lang="en-GB" sz="2400" b="1" dirty="0" smtClean="0">
                <a:solidFill>
                  <a:schemeClr val="accent6"/>
                </a:solidFill>
                <a:latin typeface="+mn-lt"/>
              </a:rPr>
              <a:t>First Steps in Social Enterprise</a:t>
            </a:r>
            <a:br>
              <a:rPr lang="en-GB" sz="2400" b="1" dirty="0" smtClean="0">
                <a:solidFill>
                  <a:schemeClr val="accent6"/>
                </a:solidFill>
                <a:latin typeface="+mn-lt"/>
              </a:rPr>
            </a:br>
            <a:r>
              <a:rPr lang="en-GB" sz="2400" b="1" dirty="0" smtClean="0">
                <a:solidFill>
                  <a:schemeClr val="accent6"/>
                </a:solidFill>
                <a:latin typeface="+mn-lt"/>
              </a:rPr>
              <a:t>Case Studies </a:t>
            </a:r>
          </a:p>
        </p:txBody>
      </p:sp>
      <p:sp>
        <p:nvSpPr>
          <p:cNvPr id="11268" name="Rectangle 3"/>
          <p:cNvSpPr>
            <a:spLocks noGrp="1" noChangeArrowheads="1"/>
          </p:cNvSpPr>
          <p:nvPr>
            <p:ph idx="1"/>
          </p:nvPr>
        </p:nvSpPr>
        <p:spPr>
          <a:xfrm>
            <a:off x="609600" y="1589088"/>
            <a:ext cx="3886200" cy="4572000"/>
          </a:xfrm>
        </p:spPr>
        <p:txBody>
          <a:bodyPr/>
          <a:lstStyle/>
          <a:p>
            <a:pPr marL="0" indent="0" eaLnBrk="1" hangingPunct="1">
              <a:buFont typeface="Wingdings" pitchFamily="2" charset="2"/>
              <a:buNone/>
              <a:defRPr/>
            </a:pPr>
            <a:endParaRPr lang="en-GB" sz="1600" dirty="0" smtClean="0">
              <a:solidFill>
                <a:schemeClr val="accent2">
                  <a:lumMod val="75000"/>
                </a:schemeClr>
              </a:solidFill>
              <a:latin typeface="+mn-lt"/>
            </a:endParaRPr>
          </a:p>
          <a:p>
            <a:pPr eaLnBrk="1" hangingPunct="1">
              <a:buFont typeface="Wingdings" pitchFamily="2" charset="2"/>
              <a:buNone/>
              <a:defRPr/>
            </a:pPr>
            <a:r>
              <a:rPr lang="en-GB" sz="1600" b="1" dirty="0" smtClean="0">
                <a:solidFill>
                  <a:schemeClr val="accent2">
                    <a:lumMod val="75000"/>
                  </a:schemeClr>
                </a:solidFill>
                <a:latin typeface="+mn-lt"/>
                <a:hlinkClick r:id="rId3"/>
              </a:rPr>
              <a:t>www.communityhand.com</a:t>
            </a:r>
            <a:endParaRPr lang="en-GB" sz="1600" b="1" dirty="0" smtClean="0">
              <a:solidFill>
                <a:schemeClr val="accent2">
                  <a:lumMod val="75000"/>
                </a:schemeClr>
              </a:solidFill>
              <a:latin typeface="+mn-lt"/>
            </a:endParaRPr>
          </a:p>
          <a:p>
            <a:pPr eaLnBrk="1" hangingPunct="1">
              <a:buFont typeface="Wingdings" pitchFamily="2" charset="2"/>
              <a:buNone/>
              <a:defRPr/>
            </a:pPr>
            <a:r>
              <a:rPr lang="en-GB" sz="1200" b="1" dirty="0"/>
              <a:t> </a:t>
            </a:r>
            <a:r>
              <a:rPr lang="en-GB" sz="1200" b="1" dirty="0" smtClean="0"/>
              <a:t>       </a:t>
            </a:r>
            <a:r>
              <a:rPr lang="en-GB" sz="1200" dirty="0" smtClean="0">
                <a:latin typeface="+mn-lt"/>
              </a:rPr>
              <a:t>Inspired by social </a:t>
            </a:r>
            <a:r>
              <a:rPr lang="en-GB" sz="1200" dirty="0">
                <a:latin typeface="+mn-lt"/>
              </a:rPr>
              <a:t>purpose </a:t>
            </a:r>
            <a:r>
              <a:rPr lang="en-GB" sz="1200" dirty="0" smtClean="0">
                <a:latin typeface="+mn-lt"/>
              </a:rPr>
              <a:t>objective to reduce the deaths </a:t>
            </a:r>
            <a:r>
              <a:rPr lang="en-GB" sz="1200" dirty="0">
                <a:latin typeface="+mn-lt"/>
              </a:rPr>
              <a:t>from knife crime and reduce admittance of children to A&amp;E by offering free First Aid and Paediatric Training to the London Community. </a:t>
            </a:r>
            <a:r>
              <a:rPr lang="en-GB" sz="1200" dirty="0" smtClean="0">
                <a:latin typeface="+mn-lt"/>
              </a:rPr>
              <a:t>Community Hand worked with </a:t>
            </a:r>
            <a:r>
              <a:rPr lang="en-GB" sz="1200" dirty="0">
                <a:latin typeface="+mn-lt"/>
              </a:rPr>
              <a:t>Schools, Nurseries and a Church in Haringey and a Children’s Centre in </a:t>
            </a:r>
            <a:r>
              <a:rPr lang="en-GB" sz="1200" dirty="0" smtClean="0">
                <a:latin typeface="+mn-lt"/>
              </a:rPr>
              <a:t>Kent</a:t>
            </a:r>
            <a:r>
              <a:rPr lang="en-GB" sz="1200" dirty="0">
                <a:latin typeface="+mn-lt"/>
              </a:rPr>
              <a:t>,</a:t>
            </a:r>
            <a:r>
              <a:rPr lang="en-GB" sz="1200" dirty="0" smtClean="0">
                <a:latin typeface="+mn-lt"/>
              </a:rPr>
              <a:t> </a:t>
            </a:r>
            <a:r>
              <a:rPr lang="en-GB" sz="1200" dirty="0">
                <a:latin typeface="+mn-lt"/>
              </a:rPr>
              <a:t>trained 150 people since February, including young children, teenagers and parents. </a:t>
            </a:r>
            <a:endParaRPr lang="en-GB" sz="1200" dirty="0" smtClean="0">
              <a:latin typeface="+mn-lt"/>
            </a:endParaRPr>
          </a:p>
          <a:p>
            <a:pPr eaLnBrk="1" hangingPunct="1">
              <a:buFont typeface="Wingdings" pitchFamily="2" charset="2"/>
              <a:buNone/>
              <a:defRPr/>
            </a:pPr>
            <a:r>
              <a:rPr lang="en-GB" sz="1200" dirty="0">
                <a:latin typeface="+mn-lt"/>
              </a:rPr>
              <a:t> </a:t>
            </a:r>
            <a:r>
              <a:rPr lang="en-GB" sz="1200" dirty="0" smtClean="0">
                <a:latin typeface="+mn-lt"/>
              </a:rPr>
              <a:t>       </a:t>
            </a:r>
            <a:r>
              <a:rPr lang="en-GB" sz="1200" dirty="0" err="1" smtClean="0">
                <a:latin typeface="+mn-lt"/>
              </a:rPr>
              <a:t>Commmunity</a:t>
            </a:r>
            <a:r>
              <a:rPr lang="en-GB" sz="1200" dirty="0" smtClean="0">
                <a:latin typeface="+mn-lt"/>
              </a:rPr>
              <a:t> Hands’  </a:t>
            </a:r>
            <a:r>
              <a:rPr lang="en-GB" sz="1200" dirty="0">
                <a:latin typeface="+mn-lt"/>
              </a:rPr>
              <a:t>commercial objective is to offer First Aid (and other) courses to public and private sector </a:t>
            </a:r>
            <a:r>
              <a:rPr lang="en-GB" sz="1200" dirty="0" smtClean="0">
                <a:latin typeface="+mn-lt"/>
              </a:rPr>
              <a:t>companies, and invest surpluses into the community by providing free training to schools, nurseries and community and voluntary sector</a:t>
            </a:r>
          </a:p>
          <a:p>
            <a:pPr eaLnBrk="1" hangingPunct="1">
              <a:buFont typeface="Wingdings" pitchFamily="2" charset="2"/>
              <a:buNone/>
              <a:defRPr/>
            </a:pPr>
            <a:r>
              <a:rPr lang="en-GB" sz="1200" b="1" dirty="0" smtClean="0">
                <a:solidFill>
                  <a:schemeClr val="accent2">
                    <a:lumMod val="75000"/>
                  </a:schemeClr>
                </a:solidFill>
                <a:latin typeface="+mn-lt"/>
              </a:rPr>
              <a:t>        About to re-launch the website and have applied the learning from the programme to the business model </a:t>
            </a:r>
            <a:endParaRPr lang="en-GB" sz="1200" dirty="0" smtClean="0">
              <a:solidFill>
                <a:schemeClr val="accent2">
                  <a:lumMod val="75000"/>
                </a:schemeClr>
              </a:solidFill>
              <a:latin typeface="+mn-lt"/>
            </a:endParaRPr>
          </a:p>
        </p:txBody>
      </p:sp>
      <p:sp>
        <p:nvSpPr>
          <p:cNvPr id="3" name="Content Placeholder 2"/>
          <p:cNvSpPr>
            <a:spLocks noGrp="1"/>
          </p:cNvSpPr>
          <p:nvPr>
            <p:ph idx="2"/>
          </p:nvPr>
        </p:nvSpPr>
        <p:spPr>
          <a:xfrm>
            <a:off x="4845050" y="1589088"/>
            <a:ext cx="3886200" cy="4572000"/>
          </a:xfrm>
        </p:spPr>
        <p:txBody>
          <a:bodyPr/>
          <a:lstStyle/>
          <a:p>
            <a:pPr marL="0" indent="0">
              <a:buFont typeface="Wingdings" pitchFamily="2" charset="2"/>
              <a:buNone/>
              <a:defRPr/>
            </a:pPr>
            <a:r>
              <a:rPr lang="en-GB" sz="1200" b="1" dirty="0" smtClean="0">
                <a:solidFill>
                  <a:srgbClr val="048C38"/>
                </a:solidFill>
                <a:latin typeface="+mn-lt"/>
              </a:rPr>
              <a:t>First Steps Beneficiary </a:t>
            </a:r>
          </a:p>
          <a:p>
            <a:pPr>
              <a:buFont typeface="Wingdings" pitchFamily="2" charset="2"/>
              <a:buChar char="Ø"/>
              <a:defRPr/>
            </a:pPr>
            <a:r>
              <a:rPr lang="en-GB" sz="1200" dirty="0" smtClean="0"/>
              <a:t>“</a:t>
            </a:r>
            <a:r>
              <a:rPr lang="en-GB" sz="1200" dirty="0" smtClean="0">
                <a:latin typeface="+mn-lt"/>
              </a:rPr>
              <a:t>My </a:t>
            </a:r>
            <a:r>
              <a:rPr lang="en-GB" sz="1200" dirty="0">
                <a:latin typeface="+mn-lt"/>
              </a:rPr>
              <a:t>social enterprise idea is to develop a business which provides creative personal development and cultural experiences to disadvantaged and disempowered </a:t>
            </a:r>
            <a:r>
              <a:rPr lang="en-GB" sz="1200" dirty="0" smtClean="0">
                <a:latin typeface="+mn-lt"/>
              </a:rPr>
              <a:t>women </a:t>
            </a:r>
            <a:r>
              <a:rPr lang="en-GB" sz="1200" dirty="0">
                <a:latin typeface="+mn-lt"/>
              </a:rPr>
              <a:t>from migrant backgrounds, and the wider community</a:t>
            </a:r>
            <a:r>
              <a:rPr lang="en-GB" sz="1200" dirty="0" smtClean="0">
                <a:latin typeface="+mn-lt"/>
              </a:rPr>
              <a:t>.”  </a:t>
            </a:r>
            <a:r>
              <a:rPr lang="en-GB" sz="1200" dirty="0">
                <a:latin typeface="+mn-lt"/>
              </a:rPr>
              <a:t>The business will offer quality bespoke training programmes, combined with cultural and social experiences to empower women to achieve, enjoy, and live their lives fulfilled</a:t>
            </a:r>
            <a:r>
              <a:rPr lang="en-GB" sz="1200" dirty="0" smtClean="0">
                <a:latin typeface="+mn-lt"/>
              </a:rPr>
              <a:t>.</a:t>
            </a:r>
            <a:r>
              <a:rPr lang="en-GB" sz="1200" dirty="0" smtClean="0"/>
              <a:t>”</a:t>
            </a:r>
            <a:endParaRPr lang="en-GB" sz="1200" dirty="0"/>
          </a:p>
          <a:p>
            <a:pPr>
              <a:buFont typeface="Wingdings" pitchFamily="2" charset="2"/>
              <a:buChar char="Ø"/>
              <a:defRPr/>
            </a:pPr>
            <a:r>
              <a:rPr lang="en-GB" sz="1200" dirty="0">
                <a:latin typeface="+mn-lt"/>
              </a:rPr>
              <a:t>offer coaching programmes to help build self-confidence, self-esteem, and self-worth </a:t>
            </a:r>
          </a:p>
          <a:p>
            <a:pPr>
              <a:buFont typeface="Wingdings" pitchFamily="2" charset="2"/>
              <a:buChar char="Ø"/>
              <a:defRPr/>
            </a:pPr>
            <a:r>
              <a:rPr lang="en-GB" sz="1200" dirty="0">
                <a:latin typeface="+mn-lt"/>
              </a:rPr>
              <a:t>provide</a:t>
            </a:r>
            <a:r>
              <a:rPr lang="en-GB" sz="1200" b="1" dirty="0">
                <a:latin typeface="+mn-lt"/>
              </a:rPr>
              <a:t> </a:t>
            </a:r>
            <a:r>
              <a:rPr lang="en-GB" sz="1200" dirty="0">
                <a:latin typeface="+mn-lt"/>
              </a:rPr>
              <a:t>cultural and social networking activities</a:t>
            </a:r>
            <a:r>
              <a:rPr lang="en-GB" sz="1200" b="1" dirty="0">
                <a:latin typeface="+mn-lt"/>
              </a:rPr>
              <a:t> </a:t>
            </a:r>
            <a:r>
              <a:rPr lang="en-GB" sz="1200" dirty="0">
                <a:latin typeface="+mn-lt"/>
              </a:rPr>
              <a:t>to enable women to develop sustainable support networks </a:t>
            </a:r>
          </a:p>
          <a:p>
            <a:pPr>
              <a:buFont typeface="Wingdings" pitchFamily="2" charset="2"/>
              <a:buChar char="Ø"/>
              <a:defRPr/>
            </a:pPr>
            <a:r>
              <a:rPr lang="en-GB" sz="1200" dirty="0">
                <a:latin typeface="+mn-lt"/>
              </a:rPr>
              <a:t>provide workshops which offer support with basic skills (literacy and IT)</a:t>
            </a:r>
          </a:p>
          <a:p>
            <a:pPr>
              <a:buFont typeface="Wingdings" pitchFamily="2" charset="2"/>
              <a:buChar char="Ø"/>
              <a:defRPr/>
            </a:pPr>
            <a:endParaRPr lang="en-GB" sz="1200" dirty="0">
              <a:latin typeface="+mn-lt"/>
            </a:endParaRPr>
          </a:p>
          <a:p>
            <a:pPr>
              <a:buFont typeface="Wingdings" pitchFamily="2" charset="2"/>
              <a:buChar char="Ø"/>
              <a:defRPr/>
            </a:pPr>
            <a:r>
              <a:rPr lang="en-GB" sz="1200" b="1" dirty="0" smtClean="0">
                <a:solidFill>
                  <a:schemeClr val="accent2">
                    <a:lumMod val="75000"/>
                  </a:schemeClr>
                </a:solidFill>
                <a:latin typeface="+mn-lt"/>
              </a:rPr>
              <a:t>Won a Star People Award from Unlimited </a:t>
            </a:r>
            <a:r>
              <a:rPr lang="en-GB" sz="1200" dirty="0" smtClean="0">
                <a:latin typeface="+mn-lt"/>
              </a:rPr>
              <a:t>”with a grant of £5000 </a:t>
            </a:r>
            <a:endParaRPr lang="en-GB" sz="1200" dirty="0">
              <a:latin typeface="+mn-lt"/>
            </a:endParaRPr>
          </a:p>
          <a:p>
            <a:pPr>
              <a:defRPr/>
            </a:pPr>
            <a:endParaRPr lang="en-GB" sz="1200" dirty="0">
              <a:solidFill>
                <a:srgbClr val="048C38"/>
              </a:solidFill>
              <a:latin typeface="+mn-lt"/>
            </a:endParaRPr>
          </a:p>
        </p:txBody>
      </p:sp>
      <p:sp>
        <p:nvSpPr>
          <p:cNvPr id="11266" name="Footer Placeholder 4"/>
          <p:cNvSpPr>
            <a:spLocks noGrp="1"/>
          </p:cNvSpPr>
          <p:nvPr>
            <p:ph type="ftr" sz="quarter" idx="11"/>
          </p:nvPr>
        </p:nvSpPr>
        <p:spPr/>
        <p:txBody>
          <a:bodyPr/>
          <a:lstStyle/>
          <a:p>
            <a:pPr>
              <a:defRPr/>
            </a:pPr>
            <a:endParaRPr dirty="0"/>
          </a:p>
        </p:txBody>
      </p:sp>
      <p:pic>
        <p:nvPicPr>
          <p:cNvPr id="31749" name="Picture 7" descr="metropolitan_landscape sml.JPG"/>
          <p:cNvPicPr>
            <a:picLocks noChangeAspect="1" noChangeArrowheads="1"/>
          </p:cNvPicPr>
          <p:nvPr/>
        </p:nvPicPr>
        <p:blipFill>
          <a:blip r:embed="rId4"/>
          <a:srcRect/>
          <a:stretch>
            <a:fillRect/>
          </a:stretch>
        </p:blipFill>
        <p:spPr bwMode="auto">
          <a:xfrm>
            <a:off x="468313" y="5876925"/>
            <a:ext cx="1965325" cy="628650"/>
          </a:xfrm>
          <a:prstGeom prst="rect">
            <a:avLst/>
          </a:prstGeom>
          <a:noFill/>
          <a:ln w="9525">
            <a:noFill/>
            <a:miter lim="800000"/>
            <a:headEnd/>
            <a:tailEnd/>
          </a:ln>
        </p:spPr>
      </p:pic>
      <p:pic>
        <p:nvPicPr>
          <p:cNvPr id="31750" name="Picture 9" descr="Z:\Communication &amp; Marketing\Olmec logo 2010\Tag line.jpg"/>
          <p:cNvPicPr>
            <a:picLocks noChangeAspect="1" noChangeArrowheads="1"/>
          </p:cNvPicPr>
          <p:nvPr/>
        </p:nvPicPr>
        <p:blipFill>
          <a:blip r:embed="rId5"/>
          <a:srcRect/>
          <a:stretch>
            <a:fillRect/>
          </a:stretch>
        </p:blipFill>
        <p:spPr bwMode="auto">
          <a:xfrm>
            <a:off x="4716463" y="6067425"/>
            <a:ext cx="3887787" cy="24765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GB" sz="2000" b="1" dirty="0" smtClean="0">
                <a:solidFill>
                  <a:srgbClr val="C00000"/>
                </a:solidFill>
                <a:latin typeface="+mn-lt"/>
              </a:rPr>
              <a:t>Where you can go to for help and support </a:t>
            </a:r>
            <a:r>
              <a:rPr lang="en-GB" sz="2000" b="1" dirty="0">
                <a:solidFill>
                  <a:srgbClr val="C00000"/>
                </a:solidFill>
                <a:latin typeface="Arial" pitchFamily="34" charset="0"/>
                <a:ea typeface="Microsoft YaHei" charset="-122"/>
                <a:cs typeface="Arial" pitchFamily="34" charset="0"/>
              </a:rPr>
              <a:t/>
            </a:r>
            <a:br>
              <a:rPr lang="en-GB" sz="2000" b="1" dirty="0">
                <a:solidFill>
                  <a:srgbClr val="C00000"/>
                </a:solidFill>
                <a:latin typeface="Arial" pitchFamily="34" charset="0"/>
                <a:ea typeface="Microsoft YaHei" charset="-122"/>
                <a:cs typeface="Arial" pitchFamily="34" charset="0"/>
              </a:rPr>
            </a:br>
            <a:endParaRPr lang="en-GB" sz="2000" dirty="0">
              <a:latin typeface="+mn-lt"/>
            </a:endParaRPr>
          </a:p>
        </p:txBody>
      </p:sp>
      <p:sp>
        <p:nvSpPr>
          <p:cNvPr id="3" name="Content Placeholder 2"/>
          <p:cNvSpPr>
            <a:spLocks noGrp="1"/>
          </p:cNvSpPr>
          <p:nvPr>
            <p:ph idx="1"/>
          </p:nvPr>
        </p:nvSpPr>
        <p:spPr>
          <a:xfrm>
            <a:off x="609600" y="1589088"/>
            <a:ext cx="3886200" cy="4572000"/>
          </a:xfrm>
        </p:spPr>
        <p:txBody>
          <a:bodyPr/>
          <a:lstStyle/>
          <a:p>
            <a:pPr marL="0" indent="0" eaLnBrk="1">
              <a:spcBef>
                <a:spcPts val="775"/>
              </a:spcBef>
              <a:buFont typeface="Wingdings" pitchFamily="2" charset="2"/>
              <a:buNone/>
              <a:defRPr/>
            </a:pPr>
            <a:r>
              <a:rPr lang="en-GB" sz="2000" b="1" dirty="0" smtClean="0">
                <a:solidFill>
                  <a:schemeClr val="accent2">
                    <a:lumMod val="50000"/>
                  </a:schemeClr>
                </a:solidFill>
                <a:latin typeface="+mn-lt"/>
                <a:ea typeface="Microsoft YaHei" charset="-122"/>
              </a:rPr>
              <a:t>Where you can go to for help </a:t>
            </a:r>
          </a:p>
          <a:p>
            <a:pPr eaLnBrk="1">
              <a:spcBef>
                <a:spcPts val="775"/>
              </a:spcBef>
              <a:buFont typeface="Wingdings" pitchFamily="2" charset="2"/>
              <a:buChar char="Ø"/>
              <a:defRPr/>
            </a:pPr>
            <a:r>
              <a:rPr lang="en-GB" sz="2000" b="1" dirty="0" smtClean="0">
                <a:solidFill>
                  <a:schemeClr val="accent2">
                    <a:lumMod val="50000"/>
                  </a:schemeClr>
                </a:solidFill>
                <a:latin typeface="+mn-lt"/>
                <a:ea typeface="Microsoft YaHei" charset="-122"/>
              </a:rPr>
              <a:t>Federal bodies </a:t>
            </a:r>
          </a:p>
          <a:p>
            <a:pPr algn="ctr" eaLnBrk="1">
              <a:spcBef>
                <a:spcPts val="775"/>
              </a:spcBef>
              <a:buFont typeface="Wingdings" pitchFamily="2" charset="2"/>
              <a:buChar char="Ø"/>
              <a:defRPr/>
            </a:pPr>
            <a:r>
              <a:rPr lang="en-GB" sz="1600" b="1" dirty="0">
                <a:solidFill>
                  <a:schemeClr val="accent2">
                    <a:lumMod val="75000"/>
                  </a:schemeClr>
                </a:solidFill>
                <a:latin typeface="+mn-lt"/>
                <a:ea typeface="Microsoft YaHei" charset="-122"/>
              </a:rPr>
              <a:t>Social Enterprise UK </a:t>
            </a:r>
          </a:p>
          <a:p>
            <a:pPr algn="ctr" eaLnBrk="1">
              <a:spcBef>
                <a:spcPts val="775"/>
              </a:spcBef>
              <a:buFont typeface="Wingdings" pitchFamily="2" charset="2"/>
              <a:buChar char="Ø"/>
              <a:defRPr/>
            </a:pPr>
            <a:r>
              <a:rPr lang="en-GB" sz="1600" b="1" dirty="0">
                <a:solidFill>
                  <a:schemeClr val="accent2">
                    <a:lumMod val="75000"/>
                  </a:schemeClr>
                </a:solidFill>
                <a:latin typeface="+mn-lt"/>
                <a:ea typeface="Microsoft YaHei" charset="-122"/>
              </a:rPr>
              <a:t>Co-operatives UK </a:t>
            </a:r>
          </a:p>
          <a:p>
            <a:pPr algn="ctr" eaLnBrk="1">
              <a:spcBef>
                <a:spcPts val="775"/>
              </a:spcBef>
              <a:buFont typeface="Wingdings" pitchFamily="2" charset="2"/>
              <a:buChar char="Ø"/>
              <a:defRPr/>
            </a:pPr>
            <a:r>
              <a:rPr lang="en-GB" sz="1600" b="1" dirty="0">
                <a:solidFill>
                  <a:schemeClr val="accent2">
                    <a:lumMod val="75000"/>
                  </a:schemeClr>
                </a:solidFill>
                <a:latin typeface="+mn-lt"/>
                <a:ea typeface="Microsoft YaHei" charset="-122"/>
              </a:rPr>
              <a:t>Locality (was DTA and BASSAC)</a:t>
            </a:r>
          </a:p>
          <a:p>
            <a:pPr algn="ctr" eaLnBrk="1">
              <a:spcBef>
                <a:spcPts val="775"/>
              </a:spcBef>
              <a:buFont typeface="Wingdings" pitchFamily="2" charset="2"/>
              <a:buChar char="Ø"/>
              <a:defRPr/>
            </a:pPr>
            <a:r>
              <a:rPr lang="en-GB" sz="1600" b="1" dirty="0">
                <a:solidFill>
                  <a:schemeClr val="accent2">
                    <a:lumMod val="75000"/>
                  </a:schemeClr>
                </a:solidFill>
                <a:latin typeface="+mn-lt"/>
                <a:ea typeface="Microsoft YaHei" charset="-122"/>
              </a:rPr>
              <a:t>Social Firms UK </a:t>
            </a:r>
          </a:p>
          <a:p>
            <a:pPr algn="ctr" eaLnBrk="1">
              <a:spcBef>
                <a:spcPts val="775"/>
              </a:spcBef>
              <a:buFont typeface="Wingdings" pitchFamily="2" charset="2"/>
              <a:buChar char="Ø"/>
              <a:defRPr/>
            </a:pPr>
            <a:r>
              <a:rPr lang="en-GB" sz="1600" b="1" dirty="0">
                <a:solidFill>
                  <a:schemeClr val="accent2">
                    <a:lumMod val="75000"/>
                  </a:schemeClr>
                </a:solidFill>
                <a:latin typeface="+mn-lt"/>
                <a:ea typeface="Microsoft YaHei" charset="-122"/>
              </a:rPr>
              <a:t>Association of British </a:t>
            </a:r>
            <a:r>
              <a:rPr lang="en-GB" sz="1600" b="1" dirty="0">
                <a:solidFill>
                  <a:schemeClr val="accent2">
                    <a:lumMod val="75000"/>
                  </a:schemeClr>
                </a:solidFill>
                <a:ea typeface="Microsoft YaHei" charset="-122"/>
              </a:rPr>
              <a:t>Credit Unions Limited </a:t>
            </a:r>
          </a:p>
          <a:p>
            <a:pPr algn="ctr" eaLnBrk="1">
              <a:spcBef>
                <a:spcPts val="775"/>
              </a:spcBef>
              <a:buFont typeface="Wingdings" pitchFamily="2" charset="2"/>
              <a:buChar char="Ø"/>
              <a:defRPr/>
            </a:pPr>
            <a:r>
              <a:rPr lang="en-GB" sz="1600" b="1" dirty="0">
                <a:solidFill>
                  <a:schemeClr val="accent2">
                    <a:lumMod val="75000"/>
                  </a:schemeClr>
                </a:solidFill>
                <a:ea typeface="Microsoft YaHei" charset="-122"/>
              </a:rPr>
              <a:t>Confederation of Co-operative Housing </a:t>
            </a:r>
          </a:p>
          <a:p>
            <a:pPr algn="ctr" eaLnBrk="1">
              <a:spcBef>
                <a:spcPts val="775"/>
              </a:spcBef>
              <a:buFont typeface="Wingdings" pitchFamily="2" charset="2"/>
              <a:buChar char="Ø"/>
              <a:defRPr/>
            </a:pPr>
            <a:r>
              <a:rPr lang="en-GB" sz="1600" b="1" dirty="0">
                <a:solidFill>
                  <a:schemeClr val="accent2">
                    <a:lumMod val="75000"/>
                  </a:schemeClr>
                </a:solidFill>
                <a:ea typeface="Microsoft YaHei" charset="-122"/>
              </a:rPr>
              <a:t>Employee Ownership Association </a:t>
            </a:r>
          </a:p>
          <a:p>
            <a:pPr algn="ctr" eaLnBrk="1">
              <a:spcBef>
                <a:spcPts val="775"/>
              </a:spcBef>
              <a:buFont typeface="Wingdings" pitchFamily="2" charset="2"/>
              <a:buChar char="Ø"/>
              <a:defRPr/>
            </a:pPr>
            <a:r>
              <a:rPr lang="en-GB" sz="1600" b="1" dirty="0">
                <a:solidFill>
                  <a:schemeClr val="accent2">
                    <a:lumMod val="75000"/>
                  </a:schemeClr>
                </a:solidFill>
                <a:ea typeface="Microsoft YaHei" charset="-122"/>
              </a:rPr>
              <a:t>Co-operative Development Bodies </a:t>
            </a:r>
          </a:p>
          <a:p>
            <a:pPr eaLnBrk="1">
              <a:spcBef>
                <a:spcPts val="775"/>
              </a:spcBef>
              <a:buFont typeface="Wingdings" pitchFamily="2" charset="2"/>
              <a:buChar char="Ø"/>
              <a:defRPr/>
            </a:pPr>
            <a:endParaRPr lang="en-GB" sz="1200" dirty="0">
              <a:latin typeface="+mn-lt"/>
              <a:ea typeface="Microsoft YaHei" charset="-122"/>
            </a:endParaRPr>
          </a:p>
          <a:p>
            <a:pPr>
              <a:defRPr/>
            </a:pPr>
            <a:endParaRPr lang="en-GB" dirty="0"/>
          </a:p>
        </p:txBody>
      </p:sp>
      <p:sp>
        <p:nvSpPr>
          <p:cNvPr id="4" name="Content Placeholder 3"/>
          <p:cNvSpPr>
            <a:spLocks noGrp="1"/>
          </p:cNvSpPr>
          <p:nvPr>
            <p:ph idx="2"/>
          </p:nvPr>
        </p:nvSpPr>
        <p:spPr>
          <a:xfrm>
            <a:off x="4859338" y="1479550"/>
            <a:ext cx="3886200" cy="5118100"/>
          </a:xfrm>
        </p:spPr>
        <p:txBody>
          <a:bodyPr/>
          <a:lstStyle/>
          <a:p>
            <a:pPr marL="0" indent="0">
              <a:buFont typeface="Wingdings" pitchFamily="2" charset="2"/>
              <a:buNone/>
              <a:defRPr/>
            </a:pPr>
            <a:r>
              <a:rPr lang="en-GB" sz="2000" b="1" dirty="0">
                <a:solidFill>
                  <a:schemeClr val="accent6">
                    <a:lumMod val="75000"/>
                  </a:schemeClr>
                </a:solidFill>
                <a:latin typeface="+mn-lt"/>
                <a:ea typeface="Microsoft YaHei" charset="-122"/>
              </a:rPr>
              <a:t>Where you can go to for help </a:t>
            </a:r>
          </a:p>
          <a:p>
            <a:pPr lvl="1">
              <a:buFont typeface="Wingdings" pitchFamily="2" charset="2"/>
              <a:buChar char="Ø"/>
              <a:defRPr/>
            </a:pPr>
            <a:r>
              <a:rPr lang="en-GB" sz="1600" dirty="0">
                <a:solidFill>
                  <a:schemeClr val="accent6">
                    <a:lumMod val="75000"/>
                  </a:schemeClr>
                </a:solidFill>
                <a:latin typeface="+mn-lt"/>
              </a:rPr>
              <a:t>Business in the Community, </a:t>
            </a:r>
            <a:endParaRPr lang="en-GB" sz="1600" b="1" i="1" dirty="0">
              <a:solidFill>
                <a:schemeClr val="accent6">
                  <a:lumMod val="75000"/>
                </a:schemeClr>
              </a:solidFill>
              <a:latin typeface="+mn-lt"/>
            </a:endParaRPr>
          </a:p>
          <a:p>
            <a:pPr lvl="1">
              <a:buFont typeface="Wingdings" pitchFamily="2" charset="2"/>
              <a:buChar char="Ø"/>
              <a:defRPr/>
            </a:pPr>
            <a:r>
              <a:rPr lang="en-GB" sz="1600" dirty="0" smtClean="0">
                <a:solidFill>
                  <a:schemeClr val="accent6">
                    <a:lumMod val="75000"/>
                  </a:schemeClr>
                </a:solidFill>
                <a:latin typeface="+mn-lt"/>
              </a:rPr>
              <a:t>Un LTD</a:t>
            </a:r>
            <a:r>
              <a:rPr sz="1600" b="1" i="1" dirty="0" smtClean="0">
                <a:solidFill>
                  <a:schemeClr val="accent6">
                    <a:lumMod val="75000"/>
                  </a:schemeClr>
                </a:solidFill>
                <a:latin typeface="+mn-lt"/>
              </a:rPr>
              <a:t> </a:t>
            </a:r>
            <a:endParaRPr sz="1600" dirty="0" smtClean="0">
              <a:solidFill>
                <a:schemeClr val="accent6">
                  <a:lumMod val="75000"/>
                </a:schemeClr>
              </a:solidFill>
              <a:latin typeface="+mn-lt"/>
            </a:endParaRPr>
          </a:p>
          <a:p>
            <a:pPr lvl="1">
              <a:buFont typeface="Wingdings" pitchFamily="2" charset="2"/>
              <a:buChar char="Ø"/>
              <a:defRPr/>
            </a:pPr>
            <a:r>
              <a:rPr sz="1600" dirty="0" smtClean="0">
                <a:solidFill>
                  <a:schemeClr val="accent6">
                    <a:lumMod val="75000"/>
                  </a:schemeClr>
                </a:solidFill>
                <a:latin typeface="+mn-lt"/>
              </a:rPr>
              <a:t>London</a:t>
            </a:r>
            <a:r>
              <a:rPr sz="1600" b="1" dirty="0" smtClean="0">
                <a:solidFill>
                  <a:schemeClr val="accent6">
                    <a:lumMod val="75000"/>
                  </a:schemeClr>
                </a:solidFill>
                <a:latin typeface="+mn-lt"/>
              </a:rPr>
              <a:t> </a:t>
            </a:r>
            <a:r>
              <a:rPr sz="1600" dirty="0" smtClean="0">
                <a:solidFill>
                  <a:schemeClr val="accent6">
                    <a:lumMod val="75000"/>
                  </a:schemeClr>
                </a:solidFill>
                <a:latin typeface="+mn-lt"/>
              </a:rPr>
              <a:t>Rebuilding Society </a:t>
            </a:r>
          </a:p>
          <a:p>
            <a:pPr lvl="1">
              <a:buFont typeface="Wingdings" pitchFamily="2" charset="2"/>
              <a:buChar char="Ø"/>
              <a:defRPr/>
            </a:pPr>
            <a:r>
              <a:rPr sz="1600" dirty="0" smtClean="0">
                <a:solidFill>
                  <a:schemeClr val="accent6">
                    <a:lumMod val="75000"/>
                  </a:schemeClr>
                </a:solidFill>
                <a:latin typeface="+mn-lt"/>
              </a:rPr>
              <a:t>Co-operative and Community Finance </a:t>
            </a:r>
          </a:p>
          <a:p>
            <a:pPr lvl="1">
              <a:buFont typeface="Wingdings" pitchFamily="2" charset="2"/>
              <a:buChar char="Ø"/>
              <a:defRPr/>
            </a:pPr>
            <a:r>
              <a:rPr sz="1600" dirty="0" smtClean="0">
                <a:solidFill>
                  <a:schemeClr val="accent6">
                    <a:lumMod val="75000"/>
                  </a:schemeClr>
                </a:solidFill>
                <a:latin typeface="+mn-lt"/>
              </a:rPr>
              <a:t>Clearly So </a:t>
            </a:r>
          </a:p>
          <a:p>
            <a:pPr lvl="1">
              <a:buFont typeface="Wingdings" pitchFamily="2" charset="2"/>
              <a:buChar char="Ø"/>
              <a:defRPr/>
            </a:pPr>
            <a:r>
              <a:rPr sz="1600" dirty="0" smtClean="0">
                <a:solidFill>
                  <a:schemeClr val="accent6">
                    <a:lumMod val="75000"/>
                  </a:schemeClr>
                </a:solidFill>
                <a:latin typeface="+mn-lt"/>
              </a:rPr>
              <a:t>Big Society Capital </a:t>
            </a:r>
          </a:p>
          <a:p>
            <a:pPr lvl="1">
              <a:buFont typeface="Wingdings" pitchFamily="2" charset="2"/>
              <a:buChar char="Ø"/>
              <a:defRPr/>
            </a:pPr>
            <a:r>
              <a:rPr sz="1600" dirty="0" smtClean="0">
                <a:solidFill>
                  <a:schemeClr val="accent6">
                    <a:lumMod val="75000"/>
                  </a:schemeClr>
                </a:solidFill>
                <a:latin typeface="+mn-lt"/>
              </a:rPr>
              <a:t>Olmec runs the First Steps in Social Enterprise Programme in partnership  with Metropolitan Foundation and Young Foundation</a:t>
            </a:r>
          </a:p>
          <a:p>
            <a:pPr lvl="1">
              <a:buFont typeface="Wingdings" pitchFamily="2" charset="2"/>
              <a:buChar char="Ø"/>
              <a:defRPr/>
            </a:pPr>
            <a:r>
              <a:rPr lang="en-GB" sz="1400" dirty="0" smtClean="0">
                <a:solidFill>
                  <a:schemeClr val="accent6">
                    <a:lumMod val="75000"/>
                  </a:schemeClr>
                </a:solidFill>
                <a:latin typeface="+mn-lt"/>
              </a:rPr>
              <a:t>Climb </a:t>
            </a:r>
            <a:r>
              <a:rPr lang="en-GB" sz="1400" dirty="0">
                <a:solidFill>
                  <a:schemeClr val="accent6">
                    <a:lumMod val="75000"/>
                  </a:schemeClr>
                </a:solidFill>
                <a:latin typeface="+mn-lt"/>
              </a:rPr>
              <a:t>intensive support for social enterprises/social ventures scale up for growth.  </a:t>
            </a:r>
          </a:p>
          <a:p>
            <a:pPr lvl="1">
              <a:buFont typeface="Wingdings" pitchFamily="2" charset="2"/>
              <a:buChar char="Ø"/>
              <a:defRPr/>
            </a:pPr>
            <a:endParaRPr sz="1600" dirty="0" smtClean="0">
              <a:solidFill>
                <a:schemeClr val="accent6">
                  <a:lumMod val="75000"/>
                </a:schemeClr>
              </a:solidFill>
              <a:latin typeface="+mn-lt"/>
            </a:endParaRPr>
          </a:p>
          <a:p>
            <a:pPr lvl="1">
              <a:buFont typeface="Wingdings" pitchFamily="2" charset="2"/>
              <a:buChar char="Ø"/>
              <a:defRPr/>
            </a:pPr>
            <a:endParaRPr lang="en-GB" sz="2000" b="1" dirty="0">
              <a:solidFill>
                <a:schemeClr val="accent6">
                  <a:lumMod val="75000"/>
                </a:schemeClr>
              </a:solidFill>
              <a:latin typeface="+mn-lt"/>
            </a:endParaRPr>
          </a:p>
          <a:p>
            <a:pPr>
              <a:defRPr/>
            </a:pPr>
            <a:endParaRPr lang="en-GB" dirty="0"/>
          </a:p>
        </p:txBody>
      </p:sp>
      <p:sp>
        <p:nvSpPr>
          <p:cNvPr id="5" name="Footer Placeholder 4"/>
          <p:cNvSpPr>
            <a:spLocks noGrp="1"/>
          </p:cNvSpPr>
          <p:nvPr>
            <p:ph type="ftr" sz="quarter" idx="11"/>
          </p:nvPr>
        </p:nvSpPr>
        <p:spPr/>
        <p:txBody>
          <a:bodyPr/>
          <a:lstStyle/>
          <a:p>
            <a:pPr>
              <a:defRPr/>
            </a:pPr>
            <a:r>
              <a:rPr dirty="0" smtClean="0"/>
              <a:t>www.olmec-ec.org.uk</a:t>
            </a:r>
            <a:endParaRPr dirty="0"/>
          </a:p>
        </p:txBody>
      </p:sp>
      <p:sp>
        <p:nvSpPr>
          <p:cNvPr id="6" name="Slide Number Placeholder 5"/>
          <p:cNvSpPr>
            <a:spLocks noGrp="1"/>
          </p:cNvSpPr>
          <p:nvPr>
            <p:ph type="sldNum" sz="quarter" idx="12"/>
          </p:nvPr>
        </p:nvSpPr>
        <p:spPr/>
        <p:txBody>
          <a:bodyPr/>
          <a:lstStyle/>
          <a:p>
            <a:pPr>
              <a:defRPr/>
            </a:pPr>
            <a:fld id="{8C25948B-A5B4-490E-8B2B-7F47B91F1499}" type="slidenum">
              <a:rPr smtClean="0"/>
              <a:pPr>
                <a:defRPr/>
              </a:pPr>
              <a:t>14</a:t>
            </a:fld>
            <a:endParaRPr dirty="0"/>
          </a:p>
        </p:txBody>
      </p:sp>
      <p:pic>
        <p:nvPicPr>
          <p:cNvPr id="33798" name="Picture 9" descr="Z:\Communication &amp; Marketing\Olmec logo 2010\Tag line.jpg"/>
          <p:cNvPicPr>
            <a:picLocks noChangeAspect="1" noChangeArrowheads="1"/>
          </p:cNvPicPr>
          <p:nvPr/>
        </p:nvPicPr>
        <p:blipFill>
          <a:blip r:embed="rId3"/>
          <a:srcRect/>
          <a:stretch>
            <a:fillRect/>
          </a:stretch>
        </p:blipFill>
        <p:spPr bwMode="auto">
          <a:xfrm>
            <a:off x="5076825" y="6005513"/>
            <a:ext cx="3887788" cy="46037"/>
          </a:xfrm>
          <a:prstGeom prst="rect">
            <a:avLst/>
          </a:prstGeom>
          <a:noFill/>
          <a:ln w="9525">
            <a:noFill/>
            <a:miter lim="800000"/>
            <a:headEnd/>
            <a:tailEnd/>
          </a:ln>
        </p:spPr>
      </p:pic>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p>
            <a:pPr algn="ctr">
              <a:defRPr/>
            </a:pPr>
            <a:r>
              <a:rPr lang="en-GB" sz="3200" b="1" dirty="0" smtClean="0">
                <a:solidFill>
                  <a:schemeClr val="accent6"/>
                </a:solidFill>
                <a:latin typeface="+mn-lt"/>
              </a:rPr>
              <a:t>Introduction to social enterprise </a:t>
            </a:r>
            <a:endParaRPr lang="en-GB" sz="3200" b="1" dirty="0">
              <a:solidFill>
                <a:schemeClr val="accent6"/>
              </a:solidFill>
              <a:latin typeface="+mn-lt"/>
            </a:endParaRPr>
          </a:p>
        </p:txBody>
      </p:sp>
      <p:sp>
        <p:nvSpPr>
          <p:cNvPr id="9" name="Content Placeholder 8"/>
          <p:cNvSpPr>
            <a:spLocks noGrp="1"/>
          </p:cNvSpPr>
          <p:nvPr>
            <p:ph idx="1"/>
          </p:nvPr>
        </p:nvSpPr>
        <p:spPr>
          <a:xfrm>
            <a:off x="2362200" y="1752600"/>
            <a:ext cx="6400800" cy="4419600"/>
          </a:xfrm>
        </p:spPr>
        <p:txBody>
          <a:bodyPr/>
          <a:lstStyle/>
          <a:p>
            <a:pPr>
              <a:defRPr/>
            </a:pPr>
            <a:endParaRPr lang="en-GB" dirty="0" smtClean="0"/>
          </a:p>
          <a:p>
            <a:pPr algn="ctr">
              <a:buFont typeface="Wingdings" pitchFamily="2" charset="2"/>
              <a:buChar char="Ø"/>
              <a:defRPr/>
            </a:pPr>
            <a:endParaRPr lang="en-GB" sz="2400" dirty="0">
              <a:latin typeface="+mn-lt"/>
            </a:endParaRPr>
          </a:p>
          <a:p>
            <a:pPr algn="ctr">
              <a:buFont typeface="Wingdings" pitchFamily="2" charset="2"/>
              <a:buChar char="Ø"/>
              <a:defRPr/>
            </a:pPr>
            <a:r>
              <a:rPr lang="en-GB" sz="2400" dirty="0" smtClean="0">
                <a:latin typeface="+mn-lt"/>
              </a:rPr>
              <a:t>John Mayford, Chief Executive. Olmec</a:t>
            </a:r>
          </a:p>
          <a:p>
            <a:pPr algn="ctr">
              <a:buFont typeface="Wingdings" pitchFamily="2" charset="2"/>
              <a:buChar char="Ø"/>
              <a:defRPr/>
            </a:pPr>
            <a:r>
              <a:rPr lang="en-GB" sz="2400" dirty="0" smtClean="0">
                <a:latin typeface="+mn-lt"/>
              </a:rPr>
              <a:t>0207 688 8019 </a:t>
            </a:r>
          </a:p>
          <a:p>
            <a:pPr algn="ctr">
              <a:buFont typeface="Wingdings" pitchFamily="2" charset="2"/>
              <a:buChar char="Ø"/>
              <a:defRPr/>
            </a:pPr>
            <a:r>
              <a:rPr lang="en-GB" sz="1800" dirty="0" smtClean="0">
                <a:latin typeface="+mn-lt"/>
                <a:hlinkClick r:id="rId3"/>
              </a:rPr>
              <a:t>www.olmec-ec.org.uk</a:t>
            </a:r>
            <a:r>
              <a:rPr lang="en-GB" sz="1800" dirty="0" smtClean="0">
                <a:latin typeface="+mn-lt"/>
              </a:rPr>
              <a:t> </a:t>
            </a:r>
          </a:p>
        </p:txBody>
      </p:sp>
      <p:sp>
        <p:nvSpPr>
          <p:cNvPr id="4" name="Footer Placeholder 3"/>
          <p:cNvSpPr>
            <a:spLocks noGrp="1"/>
          </p:cNvSpPr>
          <p:nvPr>
            <p:ph type="ftr" sz="quarter" idx="11"/>
          </p:nvPr>
        </p:nvSpPr>
        <p:spPr/>
        <p:txBody>
          <a:bodyPr/>
          <a:lstStyle/>
          <a:p>
            <a:pPr>
              <a:defRPr/>
            </a:pPr>
            <a:endParaRPr dirty="0" smtClean="0"/>
          </a:p>
          <a:p>
            <a:pPr>
              <a:defRPr/>
            </a:pPr>
            <a:r>
              <a:rPr dirty="0" smtClean="0"/>
              <a:t>www.olmec-ec.org.uk</a:t>
            </a:r>
            <a:endParaRPr dirty="0"/>
          </a:p>
        </p:txBody>
      </p:sp>
      <p:sp>
        <p:nvSpPr>
          <p:cNvPr id="5" name="Slide Number Placeholder 4"/>
          <p:cNvSpPr>
            <a:spLocks noGrp="1"/>
          </p:cNvSpPr>
          <p:nvPr>
            <p:ph type="sldNum" sz="quarter" idx="12"/>
          </p:nvPr>
        </p:nvSpPr>
        <p:spPr/>
        <p:txBody>
          <a:bodyPr/>
          <a:lstStyle/>
          <a:p>
            <a:pPr>
              <a:defRPr/>
            </a:pPr>
            <a:fld id="{B5D282DD-80A4-4AF1-B854-E9F928D60061}" type="slidenum">
              <a:rPr smtClean="0"/>
              <a:pPr>
                <a:defRPr/>
              </a:pPr>
              <a:t>15</a:t>
            </a:fld>
            <a:endParaRPr/>
          </a:p>
        </p:txBody>
      </p:sp>
      <p:pic>
        <p:nvPicPr>
          <p:cNvPr id="35845" name="Picture 9" descr="Z:\Communication &amp; Marketing\Olmec logo 2010\Tag line.jpg"/>
          <p:cNvPicPr>
            <a:picLocks noChangeAspect="1" noChangeArrowheads="1"/>
          </p:cNvPicPr>
          <p:nvPr/>
        </p:nvPicPr>
        <p:blipFill>
          <a:blip r:embed="rId4"/>
          <a:srcRect/>
          <a:stretch>
            <a:fillRect/>
          </a:stretch>
        </p:blipFill>
        <p:spPr bwMode="auto">
          <a:xfrm>
            <a:off x="5256213" y="6067425"/>
            <a:ext cx="3887787" cy="247650"/>
          </a:xfrm>
          <a:prstGeom prst="rect">
            <a:avLst/>
          </a:prstGeom>
          <a:noFill/>
          <a:ln w="9525">
            <a:noFill/>
            <a:miter lim="800000"/>
            <a:headEnd/>
            <a:tailEnd/>
          </a:ln>
        </p:spPr>
      </p:pic>
      <p:pic>
        <p:nvPicPr>
          <p:cNvPr id="35846" name="Picture 7" descr="metropolitan_landscape sml.JPG"/>
          <p:cNvPicPr>
            <a:picLocks noChangeAspect="1" noChangeArrowheads="1"/>
          </p:cNvPicPr>
          <p:nvPr/>
        </p:nvPicPr>
        <p:blipFill>
          <a:blip r:embed="rId5"/>
          <a:srcRect/>
          <a:stretch>
            <a:fillRect/>
          </a:stretch>
        </p:blipFill>
        <p:spPr bwMode="auto">
          <a:xfrm>
            <a:off x="468313" y="5876925"/>
            <a:ext cx="1965325" cy="628650"/>
          </a:xfrm>
          <a:prstGeom prst="rect">
            <a:avLst/>
          </a:prstGeom>
          <a:noFill/>
          <a:ln w="9525">
            <a:noFill/>
            <a:miter lim="800000"/>
            <a:headEnd/>
            <a:tailEnd/>
          </a:ln>
        </p:spPr>
      </p:pic>
      <p:sp>
        <p:nvSpPr>
          <p:cNvPr id="35847" name="Text Placeholder 2"/>
          <p:cNvSpPr txBox="1">
            <a:spLocks noGrp="1"/>
          </p:cNvSpPr>
          <p:nvPr>
            <p:ph type="body" idx="2"/>
          </p:nvPr>
        </p:nvSpPr>
        <p:spPr>
          <a:xfrm>
            <a:off x="609600" y="1752600"/>
            <a:ext cx="1600200" cy="4343400"/>
          </a:xfrm>
        </p:spPr>
        <p:txBody>
          <a:bodyPr/>
          <a:lstStyle/>
          <a:p>
            <a:endParaRPr lang="en-GB" smtClean="0">
              <a:latin typeface="Tw Cen MT" pitchFamily="34" charset="0"/>
            </a:endParaRPr>
          </a:p>
        </p:txBody>
      </p:sp>
    </p:spTree>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indent="14288" algn="ctr">
              <a:lnSpc>
                <a:spcPct val="90000"/>
              </a:lnSpc>
              <a:defRPr/>
            </a:pPr>
            <a:r>
              <a:rPr lang="en-GB" sz="1050" dirty="0">
                <a:solidFill>
                  <a:schemeClr val="accent2">
                    <a:lumMod val="75000"/>
                  </a:schemeClr>
                </a:solidFill>
              </a:rPr>
              <a:t/>
            </a:r>
            <a:br>
              <a:rPr lang="en-GB" sz="1050" dirty="0">
                <a:solidFill>
                  <a:schemeClr val="accent2">
                    <a:lumMod val="75000"/>
                  </a:schemeClr>
                </a:solidFill>
              </a:rPr>
            </a:br>
            <a:r>
              <a:rPr lang="en-GB" sz="1050" b="1" dirty="0">
                <a:solidFill>
                  <a:schemeClr val="accent2">
                    <a:lumMod val="75000"/>
                  </a:schemeClr>
                </a:solidFill>
              </a:rPr>
              <a:t/>
            </a:r>
            <a:br>
              <a:rPr lang="en-GB" sz="1050" b="1" dirty="0">
                <a:solidFill>
                  <a:schemeClr val="accent2">
                    <a:lumMod val="75000"/>
                  </a:schemeClr>
                </a:solidFill>
              </a:rPr>
            </a:br>
            <a:r>
              <a:rPr lang="en-GB" sz="1800" b="1" dirty="0">
                <a:solidFill>
                  <a:schemeClr val="accent2">
                    <a:lumMod val="75000"/>
                  </a:schemeClr>
                </a:solidFill>
                <a:latin typeface="+mn-lt"/>
              </a:rPr>
              <a:t>“Challenges for </a:t>
            </a:r>
            <a:r>
              <a:rPr lang="en-GB" sz="1800" b="1" dirty="0" smtClean="0">
                <a:solidFill>
                  <a:schemeClr val="accent2">
                    <a:lumMod val="75000"/>
                  </a:schemeClr>
                </a:solidFill>
                <a:latin typeface="+mn-lt"/>
              </a:rPr>
              <a:t>small </a:t>
            </a:r>
            <a:r>
              <a:rPr lang="en-GB" sz="1800" b="1" dirty="0">
                <a:solidFill>
                  <a:schemeClr val="accent2">
                    <a:lumMod val="75000"/>
                  </a:schemeClr>
                </a:solidFill>
                <a:latin typeface="+mn-lt"/>
              </a:rPr>
              <a:t>to medium BME organisations seeking to develop social enterprises.” </a:t>
            </a:r>
          </a:p>
        </p:txBody>
      </p:sp>
      <p:sp>
        <p:nvSpPr>
          <p:cNvPr id="4" name="Footer Placeholder 3"/>
          <p:cNvSpPr>
            <a:spLocks noGrp="1"/>
          </p:cNvSpPr>
          <p:nvPr>
            <p:ph type="ftr" sz="quarter" idx="11"/>
          </p:nvPr>
        </p:nvSpPr>
        <p:spPr/>
        <p:txBody>
          <a:bodyPr/>
          <a:lstStyle/>
          <a:p>
            <a:pPr>
              <a:defRPr/>
            </a:pPr>
            <a:r>
              <a:rPr dirty="0" smtClean="0"/>
              <a:t>www.olmec-ec.org.uk</a:t>
            </a:r>
            <a:endParaRPr dirty="0"/>
          </a:p>
        </p:txBody>
      </p:sp>
      <p:sp>
        <p:nvSpPr>
          <p:cNvPr id="5" name="Slide Number Placeholder 4"/>
          <p:cNvSpPr>
            <a:spLocks noGrp="1"/>
          </p:cNvSpPr>
          <p:nvPr>
            <p:ph type="sldNum" sz="quarter" idx="12"/>
          </p:nvPr>
        </p:nvSpPr>
        <p:spPr/>
        <p:txBody>
          <a:bodyPr/>
          <a:lstStyle/>
          <a:p>
            <a:pPr>
              <a:defRPr/>
            </a:pPr>
            <a:fld id="{8FB5D516-738F-4198-981B-3803FCFB885D}" type="slidenum">
              <a:rPr smtClean="0"/>
              <a:pPr>
                <a:defRPr/>
              </a:pPr>
              <a:t>2</a:t>
            </a:fld>
            <a:endParaRPr dirty="0"/>
          </a:p>
        </p:txBody>
      </p:sp>
      <p:sp>
        <p:nvSpPr>
          <p:cNvPr id="9" name="Content Placeholder 8"/>
          <p:cNvSpPr>
            <a:spLocks noGrp="1"/>
          </p:cNvSpPr>
          <p:nvPr>
            <p:ph idx="4294967295"/>
          </p:nvPr>
        </p:nvSpPr>
        <p:spPr>
          <a:xfrm>
            <a:off x="5257800" y="1589088"/>
            <a:ext cx="3886200" cy="4572000"/>
          </a:xfrm>
        </p:spPr>
        <p:txBody>
          <a:bodyPr/>
          <a:lstStyle/>
          <a:p>
            <a:pPr marL="0" indent="0">
              <a:buFont typeface="Wingdings" pitchFamily="2" charset="2"/>
              <a:buNone/>
              <a:defRPr/>
            </a:pPr>
            <a:endParaRPr lang="en-GB" sz="2000" dirty="0">
              <a:solidFill>
                <a:schemeClr val="tx1"/>
              </a:solidFill>
              <a:latin typeface="+mn-lt"/>
            </a:endParaRPr>
          </a:p>
          <a:p>
            <a:pPr marL="0" indent="0">
              <a:buFont typeface="Wingdings" pitchFamily="2" charset="2"/>
              <a:buNone/>
              <a:defRPr/>
            </a:pPr>
            <a:endParaRPr lang="en-GB" sz="1600" b="1" dirty="0" smtClean="0">
              <a:solidFill>
                <a:schemeClr val="accent2">
                  <a:lumMod val="75000"/>
                </a:schemeClr>
              </a:solidFill>
              <a:latin typeface="+mn-lt"/>
            </a:endParaRPr>
          </a:p>
          <a:p>
            <a:pPr marL="0" indent="0">
              <a:buFont typeface="Wingdings" pitchFamily="2" charset="2"/>
              <a:buNone/>
              <a:defRPr/>
            </a:pPr>
            <a:endParaRPr lang="en-GB" sz="1600" b="1" dirty="0" smtClean="0">
              <a:solidFill>
                <a:schemeClr val="accent2">
                  <a:lumMod val="75000"/>
                </a:schemeClr>
              </a:solidFill>
              <a:latin typeface="+mn-lt"/>
            </a:endParaRPr>
          </a:p>
        </p:txBody>
      </p:sp>
      <p:sp>
        <p:nvSpPr>
          <p:cNvPr id="3" name="Content Placeholder 2"/>
          <p:cNvSpPr>
            <a:spLocks noGrp="1"/>
          </p:cNvSpPr>
          <p:nvPr>
            <p:ph idx="4294967295"/>
          </p:nvPr>
        </p:nvSpPr>
        <p:spPr>
          <a:xfrm>
            <a:off x="990600" y="1600200"/>
            <a:ext cx="8153400" cy="4495800"/>
          </a:xfrm>
        </p:spPr>
        <p:txBody>
          <a:bodyPr/>
          <a:lstStyle/>
          <a:p>
            <a:pPr marL="0" indent="0" eaLnBrk="1" hangingPunct="1">
              <a:lnSpc>
                <a:spcPct val="90000"/>
              </a:lnSpc>
              <a:buFont typeface="Wingdings" pitchFamily="2" charset="2"/>
              <a:buNone/>
              <a:defRPr/>
            </a:pPr>
            <a:endParaRPr lang="en-GB" sz="1600" dirty="0" smtClean="0">
              <a:latin typeface="+mn-lt"/>
            </a:endParaRPr>
          </a:p>
          <a:p>
            <a:pPr>
              <a:buFont typeface="Wingdings" pitchFamily="2" charset="2"/>
              <a:buChar char="Ø"/>
              <a:defRPr/>
            </a:pPr>
            <a:r>
              <a:rPr lang="en-GB" sz="2400" b="1" dirty="0" smtClean="0">
                <a:latin typeface="+mn-lt"/>
              </a:rPr>
              <a:t>Social </a:t>
            </a:r>
            <a:r>
              <a:rPr lang="en-GB" sz="2400" b="1" dirty="0" smtClean="0">
                <a:latin typeface="+mn-lt"/>
              </a:rPr>
              <a:t>Enterprise </a:t>
            </a:r>
            <a:r>
              <a:rPr lang="en-GB" sz="2400" b="1" dirty="0" smtClean="0">
                <a:latin typeface="+mn-lt"/>
              </a:rPr>
              <a:t>Sector</a:t>
            </a:r>
            <a:endParaRPr lang="en-GB" sz="2400" b="1" dirty="0" smtClean="0">
              <a:latin typeface="+mn-lt"/>
            </a:endParaRPr>
          </a:p>
          <a:p>
            <a:pPr>
              <a:buFont typeface="Wingdings" pitchFamily="2" charset="2"/>
              <a:buChar char="Ø"/>
              <a:defRPr/>
            </a:pPr>
            <a:endParaRPr lang="en-GB" sz="2400" b="1" dirty="0">
              <a:latin typeface="+mn-lt"/>
            </a:endParaRPr>
          </a:p>
          <a:p>
            <a:pPr>
              <a:buFont typeface="Wingdings" pitchFamily="2" charset="2"/>
              <a:buChar char="Ø"/>
              <a:defRPr/>
            </a:pPr>
            <a:r>
              <a:rPr lang="en-GB" sz="2400" b="1" dirty="0" smtClean="0">
                <a:latin typeface="+mn-lt"/>
              </a:rPr>
              <a:t>Opportunities </a:t>
            </a:r>
          </a:p>
          <a:p>
            <a:pPr>
              <a:buFont typeface="Wingdings" pitchFamily="2" charset="2"/>
              <a:buChar char="Ø"/>
              <a:defRPr/>
            </a:pPr>
            <a:endParaRPr lang="en-GB" sz="2400" b="1" dirty="0">
              <a:latin typeface="+mn-lt"/>
            </a:endParaRPr>
          </a:p>
          <a:p>
            <a:pPr>
              <a:buFont typeface="Wingdings" pitchFamily="2" charset="2"/>
              <a:buChar char="Ø"/>
              <a:defRPr/>
            </a:pPr>
            <a:r>
              <a:rPr lang="en-GB" sz="2400" b="1" dirty="0" smtClean="0">
                <a:latin typeface="+mn-lt"/>
              </a:rPr>
              <a:t>Challenges to starting up a social enterprise</a:t>
            </a:r>
          </a:p>
          <a:p>
            <a:pPr marL="0" indent="0">
              <a:buFont typeface="Wingdings" pitchFamily="2" charset="2"/>
              <a:buNone/>
              <a:defRPr/>
            </a:pPr>
            <a:r>
              <a:rPr lang="en-GB" sz="2400" b="1" dirty="0" smtClean="0">
                <a:latin typeface="+mn-lt"/>
              </a:rPr>
              <a:t> </a:t>
            </a:r>
            <a:endParaRPr lang="en-GB" sz="2400" b="1" dirty="0">
              <a:latin typeface="+mn-lt"/>
            </a:endParaRPr>
          </a:p>
          <a:p>
            <a:pPr>
              <a:buFont typeface="Wingdings" pitchFamily="2" charset="2"/>
              <a:buChar char="Ø"/>
              <a:defRPr/>
            </a:pPr>
            <a:r>
              <a:rPr lang="en-GB" sz="2400" b="1" dirty="0" smtClean="0">
                <a:latin typeface="+mn-lt"/>
              </a:rPr>
              <a:t>Where you can go to for help </a:t>
            </a:r>
          </a:p>
          <a:p>
            <a:pPr marL="0" indent="0">
              <a:buFont typeface="Wingdings" pitchFamily="2" charset="2"/>
              <a:buNone/>
              <a:defRPr/>
            </a:pPr>
            <a:endParaRPr lang="en-GB" sz="2400" b="1" dirty="0" smtClean="0">
              <a:latin typeface="+mn-lt"/>
            </a:endParaRPr>
          </a:p>
          <a:p>
            <a:pPr>
              <a:buFont typeface="Wingdings" pitchFamily="2" charset="2"/>
              <a:buChar char="Ø"/>
              <a:defRPr/>
            </a:pPr>
            <a:r>
              <a:rPr lang="en-GB" sz="2400" b="1" dirty="0" smtClean="0">
                <a:latin typeface="+mn-lt"/>
              </a:rPr>
              <a:t>Some case studies </a:t>
            </a:r>
          </a:p>
        </p:txBody>
      </p:sp>
      <p:pic>
        <p:nvPicPr>
          <p:cNvPr id="17414" name="Picture 9" descr="Z:\Communication &amp; Marketing\Olmec logo 2010\Tag line.jpg"/>
          <p:cNvPicPr>
            <a:picLocks noChangeAspect="1" noChangeArrowheads="1"/>
          </p:cNvPicPr>
          <p:nvPr/>
        </p:nvPicPr>
        <p:blipFill>
          <a:blip r:embed="rId3"/>
          <a:srcRect/>
          <a:stretch>
            <a:fillRect/>
          </a:stretch>
        </p:blipFill>
        <p:spPr bwMode="auto">
          <a:xfrm>
            <a:off x="611188" y="6350000"/>
            <a:ext cx="3887787" cy="24765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1600" b="1" dirty="0">
                <a:solidFill>
                  <a:schemeClr val="accent2">
                    <a:lumMod val="75000"/>
                  </a:schemeClr>
                </a:solidFill>
              </a:rPr>
              <a:t>“Challenges for small to medium BME organisations seeking to develop social enterprises.” </a:t>
            </a:r>
            <a:endParaRPr lang="en-GB" sz="1600" dirty="0"/>
          </a:p>
        </p:txBody>
      </p:sp>
      <p:sp>
        <p:nvSpPr>
          <p:cNvPr id="6" name="Content Placeholder 5"/>
          <p:cNvSpPr>
            <a:spLocks noGrp="1"/>
          </p:cNvSpPr>
          <p:nvPr>
            <p:ph idx="1"/>
          </p:nvPr>
        </p:nvSpPr>
        <p:spPr/>
        <p:txBody>
          <a:bodyPr/>
          <a:lstStyle/>
          <a:p>
            <a:r>
              <a:rPr lang="en-GB" sz="1100" b="1" dirty="0">
                <a:solidFill>
                  <a:srgbClr val="FF0000"/>
                </a:solidFill>
                <a:latin typeface="+mn-lt"/>
              </a:rPr>
              <a:t>T</a:t>
            </a:r>
            <a:r>
              <a:rPr lang="en-GB" sz="1100" b="1" dirty="0" smtClean="0">
                <a:solidFill>
                  <a:srgbClr val="FF0000"/>
                </a:solidFill>
                <a:latin typeface="+mn-lt"/>
              </a:rPr>
              <a:t>wo </a:t>
            </a:r>
            <a:r>
              <a:rPr lang="en-GB" sz="1100" b="1" dirty="0">
                <a:solidFill>
                  <a:srgbClr val="FF0000"/>
                </a:solidFill>
                <a:latin typeface="+mn-lt"/>
              </a:rPr>
              <a:t>sets of </a:t>
            </a:r>
            <a:r>
              <a:rPr lang="en-GB" sz="1100" b="1" dirty="0" smtClean="0">
                <a:solidFill>
                  <a:srgbClr val="FF0000"/>
                </a:solidFill>
                <a:latin typeface="+mn-lt"/>
              </a:rPr>
              <a:t>challenges</a:t>
            </a:r>
            <a:r>
              <a:rPr lang="en-GB" sz="1100" b="1" dirty="0">
                <a:solidFill>
                  <a:srgbClr val="FF0000"/>
                </a:solidFill>
                <a:latin typeface="+mn-lt"/>
              </a:rPr>
              <a:t> </a:t>
            </a:r>
            <a:r>
              <a:rPr lang="en-GB" sz="1100" b="1" dirty="0" smtClean="0">
                <a:solidFill>
                  <a:srgbClr val="FF0000"/>
                </a:solidFill>
                <a:latin typeface="+mn-lt"/>
              </a:rPr>
              <a:t>face BME communities &amp; individuals setting up social enterprises </a:t>
            </a:r>
          </a:p>
          <a:p>
            <a:endParaRPr lang="en-GB" sz="1100" b="1" dirty="0">
              <a:solidFill>
                <a:srgbClr val="FF0000"/>
              </a:solidFill>
              <a:latin typeface="+mn-lt"/>
            </a:endParaRPr>
          </a:p>
          <a:p>
            <a:r>
              <a:rPr lang="en-GB" sz="1100" b="1" dirty="0" smtClean="0">
                <a:solidFill>
                  <a:srgbClr val="FF0000"/>
                </a:solidFill>
                <a:latin typeface="+mn-lt"/>
              </a:rPr>
              <a:t>As </a:t>
            </a:r>
            <a:r>
              <a:rPr lang="en-GB" sz="1100" b="1" dirty="0">
                <a:solidFill>
                  <a:srgbClr val="FF0000"/>
                </a:solidFill>
                <a:latin typeface="+mn-lt"/>
              </a:rPr>
              <a:t>any other businesses, co-operatives face fierce competition, and need to negotiate issues such as market volatility and product-sourcing. </a:t>
            </a:r>
            <a:endParaRPr lang="en-GB" sz="1100" b="1" dirty="0" smtClean="0">
              <a:solidFill>
                <a:srgbClr val="FF0000"/>
              </a:solidFill>
              <a:latin typeface="+mn-lt"/>
            </a:endParaRPr>
          </a:p>
          <a:p>
            <a:pPr marL="0" indent="0">
              <a:buNone/>
            </a:pPr>
            <a:endParaRPr lang="en-GB" sz="1100" b="1" dirty="0" smtClean="0">
              <a:solidFill>
                <a:srgbClr val="FF0000"/>
              </a:solidFill>
              <a:latin typeface="+mn-lt"/>
            </a:endParaRPr>
          </a:p>
          <a:p>
            <a:r>
              <a:rPr lang="en-GB" sz="1100" b="1" dirty="0" smtClean="0">
                <a:solidFill>
                  <a:srgbClr val="FF0000"/>
                </a:solidFill>
                <a:latin typeface="+mn-lt"/>
              </a:rPr>
              <a:t>Lack of social capital </a:t>
            </a:r>
          </a:p>
          <a:p>
            <a:endParaRPr lang="en-GB" sz="1100" b="1" dirty="0">
              <a:solidFill>
                <a:srgbClr val="FF0000"/>
              </a:solidFill>
              <a:latin typeface="+mn-lt"/>
            </a:endParaRPr>
          </a:p>
          <a:p>
            <a:r>
              <a:rPr lang="en-GB" sz="1100" b="1" dirty="0" smtClean="0">
                <a:solidFill>
                  <a:srgbClr val="FF0000"/>
                </a:solidFill>
                <a:latin typeface="+mn-lt"/>
              </a:rPr>
              <a:t>Inequalities &amp; discrimination in society </a:t>
            </a:r>
            <a:endParaRPr lang="en-GB" sz="1100" b="1" dirty="0">
              <a:solidFill>
                <a:srgbClr val="FF0000"/>
              </a:solidFill>
              <a:latin typeface="+mn-lt"/>
            </a:endParaRPr>
          </a:p>
        </p:txBody>
      </p:sp>
      <p:sp>
        <p:nvSpPr>
          <p:cNvPr id="7" name="Content Placeholder 6"/>
          <p:cNvSpPr>
            <a:spLocks noGrp="1"/>
          </p:cNvSpPr>
          <p:nvPr>
            <p:ph idx="2"/>
          </p:nvPr>
        </p:nvSpPr>
        <p:spPr/>
        <p:txBody>
          <a:bodyPr/>
          <a:lstStyle/>
          <a:p>
            <a:r>
              <a:rPr lang="en-GB" sz="1000" b="1" dirty="0" smtClean="0">
                <a:latin typeface="+mn-lt"/>
              </a:rPr>
              <a:t>‘social </a:t>
            </a:r>
            <a:r>
              <a:rPr lang="en-GB" sz="1000" b="1" dirty="0">
                <a:latin typeface="+mn-lt"/>
              </a:rPr>
              <a:t>capital’ issue of having networks and absorbing knowledge about how banking, infrastructure, markets and the statutory sector work</a:t>
            </a:r>
            <a:r>
              <a:rPr lang="en-GB" sz="1000" b="1" dirty="0" smtClean="0">
                <a:latin typeface="+mn-lt"/>
              </a:rPr>
              <a:t>.</a:t>
            </a:r>
          </a:p>
          <a:p>
            <a:r>
              <a:rPr lang="en-GB" sz="1000" b="1" dirty="0" smtClean="0">
                <a:latin typeface="+mn-lt"/>
              </a:rPr>
              <a:t> </a:t>
            </a:r>
            <a:r>
              <a:rPr lang="en-GB" sz="1000" b="1" dirty="0">
                <a:latin typeface="+mn-lt"/>
              </a:rPr>
              <a:t>Statically, there are issues of discrimination faced by migrants of all ages: a 2012 report by Deloitte indicated that in the UK, white graduates are three times more likely than graduates from ethnic minority communities to be offered a position by a top British company. </a:t>
            </a:r>
            <a:endParaRPr lang="en-GB" sz="1000" b="1" dirty="0" smtClean="0">
              <a:latin typeface="+mn-lt"/>
            </a:endParaRPr>
          </a:p>
          <a:p>
            <a:r>
              <a:rPr lang="en-GB" sz="1000" b="1" dirty="0" smtClean="0">
                <a:latin typeface="+mn-lt"/>
              </a:rPr>
              <a:t>A </a:t>
            </a:r>
            <a:r>
              <a:rPr lang="en-GB" sz="1000" b="1" dirty="0">
                <a:latin typeface="+mn-lt"/>
              </a:rPr>
              <a:t>survey in 2000 completed by 40 </a:t>
            </a:r>
            <a:r>
              <a:rPr lang="en-GB" sz="1000" b="1" dirty="0">
                <a:latin typeface="+mn-lt"/>
                <a:hlinkClick r:id="rId2"/>
              </a:rPr>
              <a:t>FTSE 100 companies</a:t>
            </a:r>
            <a:r>
              <a:rPr lang="en-GB" sz="1000" b="1" dirty="0">
                <a:latin typeface="+mn-lt"/>
              </a:rPr>
              <a:t> showed that only 1% of senior management positions were held by people from ethnic minority communities and unemployment rates for ethnic minority communities are on average two to three times those of white communities</a:t>
            </a:r>
            <a:r>
              <a:rPr lang="en-GB" sz="1000" b="1" dirty="0" smtClean="0">
                <a:latin typeface="+mn-lt"/>
              </a:rPr>
              <a:t>.</a:t>
            </a:r>
            <a:endParaRPr lang="en-GB" b="1" dirty="0" smtClean="0">
              <a:latin typeface="+mn-lt"/>
            </a:endParaRPr>
          </a:p>
          <a:p>
            <a:endParaRPr lang="en-GB" sz="1000" b="1" dirty="0">
              <a:latin typeface="+mn-lt"/>
            </a:endParaRPr>
          </a:p>
          <a:p>
            <a:r>
              <a:rPr lang="en-GB" sz="1000" b="1" dirty="0" smtClean="0">
                <a:latin typeface="+mn-lt"/>
              </a:rPr>
              <a:t>55% of young black men are unemployed </a:t>
            </a:r>
            <a:endParaRPr lang="en-GB" sz="1000" b="1" dirty="0">
              <a:latin typeface="+mn-lt"/>
            </a:endParaRPr>
          </a:p>
        </p:txBody>
      </p:sp>
      <p:sp>
        <p:nvSpPr>
          <p:cNvPr id="3" name="Footer Placeholder 2"/>
          <p:cNvSpPr>
            <a:spLocks noGrp="1"/>
          </p:cNvSpPr>
          <p:nvPr>
            <p:ph type="ftr" sz="quarter" idx="11"/>
          </p:nvPr>
        </p:nvSpPr>
        <p:spPr/>
        <p:txBody>
          <a:bodyPr/>
          <a:lstStyle/>
          <a:p>
            <a:pPr>
              <a:defRPr/>
            </a:pPr>
            <a:r>
              <a:rPr lang="en-GB" smtClean="0"/>
              <a:t>www.olmec-ec.org.uk</a:t>
            </a:r>
            <a:endParaRPr lang="en-GB"/>
          </a:p>
        </p:txBody>
      </p:sp>
      <p:sp>
        <p:nvSpPr>
          <p:cNvPr id="4" name="Slide Number Placeholder 3"/>
          <p:cNvSpPr>
            <a:spLocks noGrp="1"/>
          </p:cNvSpPr>
          <p:nvPr>
            <p:ph type="sldNum" sz="quarter" idx="12"/>
          </p:nvPr>
        </p:nvSpPr>
        <p:spPr/>
        <p:txBody>
          <a:bodyPr/>
          <a:lstStyle/>
          <a:p>
            <a:pPr>
              <a:defRPr/>
            </a:pPr>
            <a:fld id="{60E23934-33C4-4F23-A62D-0BD63A15023B}" type="slidenum">
              <a:rPr lang="en-GB" smtClean="0"/>
              <a:pPr>
                <a:defRPr/>
              </a:pPr>
              <a:t>3</a:t>
            </a:fld>
            <a:endParaRPr lang="en-GB"/>
          </a:p>
        </p:txBody>
      </p:sp>
    </p:spTree>
    <p:extLst>
      <p:ext uri="{BB962C8B-B14F-4D97-AF65-F5344CB8AC3E}">
        <p14:creationId xmlns:p14="http://schemas.microsoft.com/office/powerpoint/2010/main" val="2387918399"/>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2800" b="1" dirty="0" smtClean="0">
                <a:solidFill>
                  <a:schemeClr val="accent2">
                    <a:lumMod val="75000"/>
                  </a:schemeClr>
                </a:solidFill>
                <a:latin typeface="+mn-lt"/>
              </a:rPr>
              <a:t>Social Enterprise: what is it? </a:t>
            </a:r>
            <a:endParaRPr lang="en-GB" sz="2800" dirty="0">
              <a:latin typeface="+mn-lt"/>
            </a:endParaRPr>
          </a:p>
        </p:txBody>
      </p:sp>
      <p:sp>
        <p:nvSpPr>
          <p:cNvPr id="3" name="Content Placeholder 2"/>
          <p:cNvSpPr>
            <a:spLocks noGrp="1"/>
          </p:cNvSpPr>
          <p:nvPr>
            <p:ph idx="1"/>
          </p:nvPr>
        </p:nvSpPr>
        <p:spPr>
          <a:xfrm>
            <a:off x="609600" y="1589088"/>
            <a:ext cx="3886200" cy="4572000"/>
          </a:xfrm>
        </p:spPr>
        <p:txBody>
          <a:bodyPr/>
          <a:lstStyle/>
          <a:p>
            <a:pPr>
              <a:buFont typeface="Wingdings" pitchFamily="2" charset="2"/>
              <a:buChar char="Ø"/>
              <a:defRPr/>
            </a:pPr>
            <a:endParaRPr lang="en-GB" sz="2400" b="1" dirty="0" smtClean="0">
              <a:latin typeface="+mn-lt"/>
            </a:endParaRPr>
          </a:p>
          <a:p>
            <a:pPr>
              <a:buFont typeface="Wingdings" pitchFamily="2" charset="2"/>
              <a:buChar char="Ø"/>
              <a:defRPr/>
            </a:pPr>
            <a:r>
              <a:rPr lang="en-GB" sz="2400" b="1" dirty="0" smtClean="0">
                <a:latin typeface="+mn-lt"/>
              </a:rPr>
              <a:t>Simple Definition </a:t>
            </a:r>
          </a:p>
          <a:p>
            <a:pPr>
              <a:buFont typeface="Wingdings" pitchFamily="2" charset="2"/>
              <a:buChar char="Ø"/>
              <a:defRPr/>
            </a:pPr>
            <a:r>
              <a:rPr lang="en-GB" sz="2400" b="1" dirty="0" smtClean="0">
                <a:solidFill>
                  <a:schemeClr val="accent2">
                    <a:lumMod val="75000"/>
                  </a:schemeClr>
                </a:solidFill>
                <a:latin typeface="+mn-lt"/>
              </a:rPr>
              <a:t>A business that trades to achieve explicit social aims</a:t>
            </a:r>
          </a:p>
          <a:p>
            <a:pPr marL="0" indent="0">
              <a:buFont typeface="Wingdings" pitchFamily="2" charset="2"/>
              <a:buNone/>
              <a:defRPr/>
            </a:pPr>
            <a:endParaRPr lang="en-GB" sz="1800" b="1" dirty="0">
              <a:solidFill>
                <a:srgbClr val="00B050"/>
              </a:solidFill>
              <a:latin typeface="+mn-lt"/>
            </a:endParaRPr>
          </a:p>
          <a:p>
            <a:pPr>
              <a:buFont typeface="Wingdings" pitchFamily="2" charset="2"/>
              <a:buChar char="Ø"/>
              <a:defRPr/>
            </a:pPr>
            <a:r>
              <a:rPr lang="en-GB" sz="1800" b="1" dirty="0" smtClean="0">
                <a:solidFill>
                  <a:srgbClr val="00B050"/>
                </a:solidFill>
                <a:latin typeface="+mn-lt"/>
              </a:rPr>
              <a:t>Definitions can sound dry but social enterprises create social change and begin with the dreams and aspirations of people and communities </a:t>
            </a:r>
            <a:endParaRPr lang="en-GB" sz="1800" dirty="0">
              <a:solidFill>
                <a:srgbClr val="00B050"/>
              </a:solidFill>
              <a:latin typeface="+mn-lt"/>
            </a:endParaRPr>
          </a:p>
        </p:txBody>
      </p:sp>
      <p:sp>
        <p:nvSpPr>
          <p:cNvPr id="4" name="Content Placeholder 3"/>
          <p:cNvSpPr>
            <a:spLocks noGrp="1"/>
          </p:cNvSpPr>
          <p:nvPr>
            <p:ph idx="2"/>
          </p:nvPr>
        </p:nvSpPr>
        <p:spPr>
          <a:xfrm>
            <a:off x="4845050" y="1589088"/>
            <a:ext cx="3886200" cy="4572000"/>
          </a:xfrm>
        </p:spPr>
        <p:txBody>
          <a:bodyPr/>
          <a:lstStyle/>
          <a:p>
            <a:pPr marL="0" indent="0">
              <a:buFont typeface="Wingdings" pitchFamily="2" charset="2"/>
              <a:buNone/>
              <a:defRPr/>
            </a:pPr>
            <a:endParaRPr lang="en-GB" b="1" dirty="0">
              <a:solidFill>
                <a:schemeClr val="accent2">
                  <a:lumMod val="75000"/>
                </a:schemeClr>
              </a:solidFill>
              <a:latin typeface="+mn-lt"/>
            </a:endParaRPr>
          </a:p>
          <a:p>
            <a:pPr>
              <a:buFont typeface="Wingdings" pitchFamily="2" charset="2"/>
              <a:buChar char="Ø"/>
              <a:defRPr/>
            </a:pPr>
            <a:r>
              <a:rPr lang="en-GB" sz="1400" dirty="0" smtClean="0">
                <a:solidFill>
                  <a:srgbClr val="00B050"/>
                </a:solidFill>
                <a:latin typeface="+mn-lt"/>
              </a:rPr>
              <a:t>We all know and buy from </a:t>
            </a:r>
            <a:r>
              <a:rPr lang="en-GB" sz="1400" dirty="0">
                <a:solidFill>
                  <a:srgbClr val="00B050"/>
                </a:solidFill>
                <a:latin typeface="+mn-lt"/>
              </a:rPr>
              <a:t>s</a:t>
            </a:r>
            <a:r>
              <a:rPr lang="en-GB" sz="1400" dirty="0" smtClean="0">
                <a:solidFill>
                  <a:srgbClr val="00B050"/>
                </a:solidFill>
                <a:latin typeface="+mn-lt"/>
              </a:rPr>
              <a:t>ocial enterprises in our everyday life </a:t>
            </a:r>
          </a:p>
          <a:p>
            <a:pPr>
              <a:buFont typeface="Wingdings" pitchFamily="2" charset="2"/>
              <a:buChar char="Ø"/>
              <a:defRPr/>
            </a:pPr>
            <a:r>
              <a:rPr lang="en-GB" sz="1400" b="1" dirty="0" smtClean="0">
                <a:solidFill>
                  <a:schemeClr val="accent2">
                    <a:lumMod val="75000"/>
                  </a:schemeClr>
                </a:solidFill>
                <a:latin typeface="+mn-lt"/>
              </a:rPr>
              <a:t>15 Foundation (Jamie Oliver)</a:t>
            </a:r>
          </a:p>
          <a:p>
            <a:pPr>
              <a:buFont typeface="Wingdings" pitchFamily="2" charset="2"/>
              <a:buChar char="Ø"/>
              <a:defRPr/>
            </a:pPr>
            <a:r>
              <a:rPr lang="en-GB" sz="1400" b="1" dirty="0" smtClean="0">
                <a:solidFill>
                  <a:schemeClr val="accent2">
                    <a:lumMod val="75000"/>
                  </a:schemeClr>
                </a:solidFill>
                <a:latin typeface="+mn-lt"/>
              </a:rPr>
              <a:t>Co-op Bank </a:t>
            </a:r>
          </a:p>
          <a:p>
            <a:pPr>
              <a:buFont typeface="Wingdings" pitchFamily="2" charset="2"/>
              <a:buChar char="Ø"/>
              <a:defRPr/>
            </a:pPr>
            <a:r>
              <a:rPr lang="en-GB" sz="1400" b="1" dirty="0" smtClean="0">
                <a:solidFill>
                  <a:schemeClr val="accent2">
                    <a:lumMod val="75000"/>
                  </a:schemeClr>
                </a:solidFill>
                <a:latin typeface="+mn-lt"/>
              </a:rPr>
              <a:t>Interflora </a:t>
            </a:r>
          </a:p>
          <a:p>
            <a:pPr>
              <a:buFont typeface="Wingdings" pitchFamily="2" charset="2"/>
              <a:buChar char="Ø"/>
              <a:defRPr/>
            </a:pPr>
            <a:r>
              <a:rPr lang="en-GB" sz="1400" b="1" dirty="0" smtClean="0">
                <a:solidFill>
                  <a:schemeClr val="accent2">
                    <a:lumMod val="75000"/>
                  </a:schemeClr>
                </a:solidFill>
                <a:latin typeface="+mn-lt"/>
              </a:rPr>
              <a:t>London Symphony Orchestra</a:t>
            </a:r>
          </a:p>
          <a:p>
            <a:pPr>
              <a:buFont typeface="Wingdings" pitchFamily="2" charset="2"/>
              <a:buChar char="Ø"/>
              <a:defRPr/>
            </a:pPr>
            <a:r>
              <a:rPr lang="en-GB" sz="1400" b="1" dirty="0" smtClean="0">
                <a:solidFill>
                  <a:schemeClr val="accent2">
                    <a:lumMod val="75000"/>
                  </a:schemeClr>
                </a:solidFill>
                <a:latin typeface="+mn-lt"/>
              </a:rPr>
              <a:t>John Lewis </a:t>
            </a:r>
          </a:p>
          <a:p>
            <a:pPr>
              <a:buFont typeface="Wingdings" pitchFamily="2" charset="2"/>
              <a:buChar char="Ø"/>
              <a:defRPr/>
            </a:pPr>
            <a:r>
              <a:rPr lang="en-GB" sz="1400" b="1" dirty="0" smtClean="0">
                <a:solidFill>
                  <a:schemeClr val="accent2">
                    <a:lumMod val="75000"/>
                  </a:schemeClr>
                </a:solidFill>
                <a:latin typeface="+mn-lt"/>
              </a:rPr>
              <a:t>Co-operative supermarket </a:t>
            </a:r>
          </a:p>
          <a:p>
            <a:pPr>
              <a:buFont typeface="Wingdings" pitchFamily="2" charset="2"/>
              <a:buChar char="Ø"/>
              <a:defRPr/>
            </a:pPr>
            <a:r>
              <a:rPr lang="en-GB" sz="1400" b="1" dirty="0" smtClean="0">
                <a:solidFill>
                  <a:schemeClr val="accent2">
                    <a:lumMod val="75000"/>
                  </a:schemeClr>
                </a:solidFill>
                <a:latin typeface="+mn-lt"/>
              </a:rPr>
              <a:t>Equal Exchange </a:t>
            </a:r>
          </a:p>
          <a:p>
            <a:pPr>
              <a:buFont typeface="Wingdings" pitchFamily="2" charset="2"/>
              <a:buChar char="Ø"/>
              <a:defRPr/>
            </a:pPr>
            <a:r>
              <a:rPr lang="en-GB" sz="1400" b="1" dirty="0" smtClean="0">
                <a:solidFill>
                  <a:schemeClr val="accent2">
                    <a:lumMod val="75000"/>
                  </a:schemeClr>
                </a:solidFill>
                <a:latin typeface="+mn-lt"/>
              </a:rPr>
              <a:t>CIS insurance </a:t>
            </a:r>
          </a:p>
          <a:p>
            <a:pPr>
              <a:buFont typeface="Wingdings" pitchFamily="2" charset="2"/>
              <a:buChar char="Ø"/>
              <a:defRPr/>
            </a:pPr>
            <a:r>
              <a:rPr lang="en-GB" sz="1400" b="1" dirty="0" smtClean="0">
                <a:solidFill>
                  <a:schemeClr val="accent2">
                    <a:lumMod val="75000"/>
                  </a:schemeClr>
                </a:solidFill>
                <a:latin typeface="+mn-lt"/>
              </a:rPr>
              <a:t>Majority of Doctors surgeries </a:t>
            </a:r>
          </a:p>
          <a:p>
            <a:pPr>
              <a:buFont typeface="Wingdings" pitchFamily="2" charset="2"/>
              <a:buChar char="Ø"/>
              <a:defRPr/>
            </a:pPr>
            <a:r>
              <a:rPr lang="en-GB" sz="1400" b="1" dirty="0" smtClean="0">
                <a:solidFill>
                  <a:schemeClr val="accent2">
                    <a:lumMod val="75000"/>
                  </a:schemeClr>
                </a:solidFill>
                <a:latin typeface="+mn-lt"/>
              </a:rPr>
              <a:t>Credit unions </a:t>
            </a:r>
          </a:p>
          <a:p>
            <a:pPr>
              <a:buFont typeface="Wingdings" pitchFamily="2" charset="2"/>
              <a:buChar char="Ø"/>
              <a:defRPr/>
            </a:pPr>
            <a:r>
              <a:rPr lang="en-GB" sz="1400" b="1" dirty="0" smtClean="0">
                <a:solidFill>
                  <a:schemeClr val="accent2">
                    <a:lumMod val="75000"/>
                  </a:schemeClr>
                </a:solidFill>
                <a:latin typeface="+mn-lt"/>
              </a:rPr>
              <a:t>Tom’s shoes </a:t>
            </a:r>
          </a:p>
          <a:p>
            <a:pPr>
              <a:buFont typeface="Wingdings" pitchFamily="2" charset="2"/>
              <a:buChar char="Ø"/>
              <a:defRPr/>
            </a:pPr>
            <a:endParaRPr lang="en-GB" dirty="0">
              <a:solidFill>
                <a:schemeClr val="accent2">
                  <a:lumMod val="75000"/>
                </a:schemeClr>
              </a:solidFill>
              <a:latin typeface="+mn-lt"/>
            </a:endParaRPr>
          </a:p>
        </p:txBody>
      </p:sp>
      <p:sp>
        <p:nvSpPr>
          <p:cNvPr id="5" name="Footer Placeholder 4"/>
          <p:cNvSpPr>
            <a:spLocks noGrp="1"/>
          </p:cNvSpPr>
          <p:nvPr>
            <p:ph type="ftr" sz="quarter" idx="11"/>
          </p:nvPr>
        </p:nvSpPr>
        <p:spPr/>
        <p:txBody>
          <a:bodyPr/>
          <a:lstStyle/>
          <a:p>
            <a:pPr>
              <a:defRPr/>
            </a:pPr>
            <a:r>
              <a:rPr dirty="0" smtClean="0"/>
              <a:t>www.olmec-ec.org.uk</a:t>
            </a:r>
            <a:endParaRPr dirty="0"/>
          </a:p>
        </p:txBody>
      </p:sp>
      <p:sp>
        <p:nvSpPr>
          <p:cNvPr id="6" name="Slide Number Placeholder 5"/>
          <p:cNvSpPr>
            <a:spLocks noGrp="1"/>
          </p:cNvSpPr>
          <p:nvPr>
            <p:ph type="sldNum" sz="quarter" idx="12"/>
          </p:nvPr>
        </p:nvSpPr>
        <p:spPr/>
        <p:txBody>
          <a:bodyPr/>
          <a:lstStyle/>
          <a:p>
            <a:pPr>
              <a:defRPr/>
            </a:pPr>
            <a:fld id="{BB100288-64FD-441C-B6ED-073FC7169D95}" type="slidenum">
              <a:rPr smtClean="0"/>
              <a:pPr>
                <a:defRPr/>
              </a:pPr>
              <a:t>4</a:t>
            </a:fld>
            <a:endParaRPr dirty="0"/>
          </a:p>
        </p:txBody>
      </p:sp>
      <p:pic>
        <p:nvPicPr>
          <p:cNvPr id="19462" name="Picture 9" descr="Z:\Communication &amp; Marketing\Olmec logo 2010\Tag line.jpg"/>
          <p:cNvPicPr>
            <a:picLocks noChangeAspect="1" noChangeArrowheads="1"/>
          </p:cNvPicPr>
          <p:nvPr/>
        </p:nvPicPr>
        <p:blipFill>
          <a:blip r:embed="rId2"/>
          <a:srcRect/>
          <a:stretch>
            <a:fillRect/>
          </a:stretch>
        </p:blipFill>
        <p:spPr bwMode="auto">
          <a:xfrm>
            <a:off x="250825" y="6200775"/>
            <a:ext cx="3887788" cy="247650"/>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609600" y="1588"/>
            <a:ext cx="8153400" cy="1446212"/>
          </a:xfrm>
          <a:prstGeom prst="rect">
            <a:avLst/>
          </a:prstGeom>
          <a:noFill/>
          <a:ln w="9525">
            <a:noFill/>
            <a:miter lim="800000"/>
            <a:headEnd/>
            <a:tailEnd/>
          </a:ln>
        </p:spPr>
        <p:txBody>
          <a:bodyPr lIns="91418" tIns="45708" rIns="91418" bIns="45708" anchor="ctr"/>
          <a:lstStyle/>
          <a:p>
            <a:pPr defTabSz="406400" hangingPunct="0">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b="1">
                <a:solidFill>
                  <a:srgbClr val="C00000"/>
                </a:solidFill>
                <a:ea typeface="SimSun" pitchFamily="2" charset="-122"/>
              </a:rPr>
              <a:t>Social Enterprise: What is it?  </a:t>
            </a:r>
            <a:endParaRPr lang="en-GB" sz="2800" b="1">
              <a:solidFill>
                <a:srgbClr val="C00000"/>
              </a:solidFill>
              <a:ea typeface="Microsoft YaHei" pitchFamily="34" charset="-122"/>
            </a:endParaRPr>
          </a:p>
        </p:txBody>
      </p:sp>
      <p:sp>
        <p:nvSpPr>
          <p:cNvPr id="13315" name="Text Box 2"/>
          <p:cNvSpPr txBox="1">
            <a:spLocks noChangeArrowheads="1"/>
          </p:cNvSpPr>
          <p:nvPr/>
        </p:nvSpPr>
        <p:spPr bwMode="auto">
          <a:xfrm>
            <a:off x="457200" y="1590675"/>
            <a:ext cx="4038600" cy="4733925"/>
          </a:xfrm>
          <a:prstGeom prst="rect">
            <a:avLst/>
          </a:prstGeom>
          <a:noFill/>
          <a:ln>
            <a:noFill/>
          </a:ln>
          <a:effectLst/>
          <a:extLst/>
        </p:spPr>
        <p:txBody>
          <a:bodyPr lIns="91418" tIns="45708" rIns="91418" bIns="45708"/>
          <a:lstStyle>
            <a:lvl1pPr marL="346075" indent="-346075" eaLnBrk="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1pPr>
            <a:lvl2pPr eaLnBrk="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2pPr>
            <a:lvl3pPr eaLnBrk="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3pPr>
            <a:lvl4pPr eaLnBrk="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4pPr>
            <a:lvl5pPr eaLnBrk="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6075" algn="l"/>
                <a:tab pos="793750" algn="l"/>
                <a:tab pos="1243013" algn="l"/>
                <a:tab pos="1692275" algn="l"/>
                <a:tab pos="2141538" algn="l"/>
                <a:tab pos="2590800" algn="l"/>
                <a:tab pos="3040063" algn="l"/>
                <a:tab pos="3489325" algn="l"/>
                <a:tab pos="3938588" algn="l"/>
                <a:tab pos="4387850" algn="l"/>
                <a:tab pos="4837113" algn="l"/>
                <a:tab pos="5286375" algn="l"/>
                <a:tab pos="5735638" algn="l"/>
                <a:tab pos="6184900" algn="l"/>
                <a:tab pos="6634163" algn="l"/>
                <a:tab pos="7083425" algn="l"/>
                <a:tab pos="7532688" algn="l"/>
                <a:tab pos="7981950" algn="l"/>
                <a:tab pos="8431213" algn="l"/>
                <a:tab pos="8880475" algn="l"/>
                <a:tab pos="9329738" algn="l"/>
              </a:tabLst>
              <a:defRPr>
                <a:solidFill>
                  <a:schemeClr val="bg1"/>
                </a:solidFill>
                <a:latin typeface="Arial" charset="0"/>
                <a:ea typeface="SimSun" charset="-122"/>
              </a:defRPr>
            </a:lvl9pPr>
          </a:lstStyle>
          <a:p>
            <a:pPr marL="0" indent="0" defTabSz="407442" eaLnBrk="1" hangingPunct="0">
              <a:spcBef>
                <a:spcPts val="703"/>
              </a:spcBef>
              <a:buClr>
                <a:srgbClr val="A5644E"/>
              </a:buClr>
              <a:buSzPct val="60000"/>
              <a:defRPr/>
            </a:pPr>
            <a:r>
              <a:rPr lang="en-GB" sz="2500" dirty="0" smtClean="0">
                <a:solidFill>
                  <a:srgbClr val="000000"/>
                </a:solidFill>
                <a:latin typeface="+mn-lt"/>
                <a:ea typeface="Microsoft YaHei" charset="-122"/>
                <a:cs typeface="+mn-cs"/>
              </a:rPr>
              <a:t>SOME DEFINITIONS </a:t>
            </a:r>
            <a:endParaRPr lang="en-GB" sz="2500" dirty="0">
              <a:solidFill>
                <a:srgbClr val="000000"/>
              </a:solidFill>
              <a:latin typeface="+mn-lt"/>
              <a:ea typeface="Microsoft YaHei" charset="-122"/>
              <a:cs typeface="+mn-cs"/>
            </a:endParaRPr>
          </a:p>
          <a:p>
            <a:pPr marL="342900" indent="-342900" defTabSz="407442" eaLnBrk="1" hangingPunct="0">
              <a:spcBef>
                <a:spcPts val="703"/>
              </a:spcBef>
              <a:buClr>
                <a:srgbClr val="A5644E"/>
              </a:buClr>
              <a:buSzPct val="60000"/>
              <a:buFont typeface="Wingdings" pitchFamily="2" charset="2"/>
              <a:buChar char="Ø"/>
              <a:defRPr/>
            </a:pPr>
            <a:r>
              <a:rPr lang="en-GB" b="1" dirty="0" smtClean="0">
                <a:solidFill>
                  <a:srgbClr val="C00000"/>
                </a:solidFill>
                <a:latin typeface="Arial" pitchFamily="34" charset="0"/>
                <a:ea typeface="Microsoft YaHei" charset="-122"/>
                <a:cs typeface="Arial" pitchFamily="34" charset="0"/>
              </a:rPr>
              <a:t>“</a:t>
            </a:r>
            <a:r>
              <a:rPr lang="en-GB" dirty="0" smtClean="0">
                <a:solidFill>
                  <a:srgbClr val="C00000"/>
                </a:solidFill>
                <a:latin typeface="Arial" pitchFamily="34" charset="0"/>
                <a:ea typeface="Microsoft YaHei" charset="-122"/>
                <a:cs typeface="Arial" pitchFamily="34" charset="0"/>
              </a:rPr>
              <a:t>A </a:t>
            </a:r>
            <a:r>
              <a:rPr lang="en-GB" dirty="0">
                <a:solidFill>
                  <a:srgbClr val="C00000"/>
                </a:solidFill>
                <a:latin typeface="Arial" pitchFamily="34" charset="0"/>
                <a:ea typeface="Microsoft YaHei" charset="-122"/>
                <a:cs typeface="Arial" pitchFamily="34" charset="0"/>
              </a:rPr>
              <a:t>social enterprise is a business that trades to tackle social problems, improve communities, people’s life chances, or the environment. </a:t>
            </a:r>
            <a:endParaRPr lang="en-GB" dirty="0" smtClean="0">
              <a:solidFill>
                <a:srgbClr val="C00000"/>
              </a:solidFill>
              <a:latin typeface="Arial" pitchFamily="34" charset="0"/>
              <a:ea typeface="Microsoft YaHei" charset="-122"/>
              <a:cs typeface="Arial" pitchFamily="34" charset="0"/>
            </a:endParaRPr>
          </a:p>
          <a:p>
            <a:pPr marL="342900" indent="-342900" defTabSz="407442" eaLnBrk="1" hangingPunct="0">
              <a:spcBef>
                <a:spcPts val="703"/>
              </a:spcBef>
              <a:buClr>
                <a:srgbClr val="A5644E"/>
              </a:buClr>
              <a:buSzPct val="60000"/>
              <a:buFont typeface="Wingdings" pitchFamily="2" charset="2"/>
              <a:buChar char="Ø"/>
              <a:defRPr/>
            </a:pPr>
            <a:r>
              <a:rPr lang="en-GB" dirty="0" smtClean="0">
                <a:solidFill>
                  <a:srgbClr val="C00000"/>
                </a:solidFill>
                <a:latin typeface="Arial" pitchFamily="34" charset="0"/>
                <a:ea typeface="Microsoft YaHei" charset="-122"/>
                <a:cs typeface="Arial" pitchFamily="34" charset="0"/>
              </a:rPr>
              <a:t>This </a:t>
            </a:r>
            <a:r>
              <a:rPr lang="en-GB" dirty="0">
                <a:solidFill>
                  <a:srgbClr val="C00000"/>
                </a:solidFill>
                <a:latin typeface="Arial" pitchFamily="34" charset="0"/>
                <a:ea typeface="Microsoft YaHei" charset="-122"/>
                <a:cs typeface="Arial" pitchFamily="34" charset="0"/>
              </a:rPr>
              <a:t>might sound like charity work, but social enterprises are businesses and when they profit, society </a:t>
            </a:r>
            <a:r>
              <a:rPr lang="en-GB" dirty="0" smtClean="0">
                <a:solidFill>
                  <a:srgbClr val="C00000"/>
                </a:solidFill>
                <a:latin typeface="Arial" pitchFamily="34" charset="0"/>
                <a:ea typeface="Microsoft YaHei" charset="-122"/>
                <a:cs typeface="Arial" pitchFamily="34" charset="0"/>
              </a:rPr>
              <a:t>profits” </a:t>
            </a:r>
            <a:endParaRPr lang="en-GB" dirty="0">
              <a:solidFill>
                <a:srgbClr val="000000"/>
              </a:solidFill>
              <a:latin typeface="Arial" pitchFamily="34" charset="0"/>
              <a:ea typeface="Microsoft YaHei" charset="-122"/>
              <a:cs typeface="Arial" pitchFamily="34" charset="0"/>
            </a:endParaRPr>
          </a:p>
        </p:txBody>
      </p:sp>
      <p:sp>
        <p:nvSpPr>
          <p:cNvPr id="13316" name="Text Box 3"/>
          <p:cNvSpPr txBox="1">
            <a:spLocks noChangeArrowheads="1"/>
          </p:cNvSpPr>
          <p:nvPr/>
        </p:nvSpPr>
        <p:spPr bwMode="auto">
          <a:xfrm>
            <a:off x="4511675" y="1590675"/>
            <a:ext cx="4181475" cy="4097338"/>
          </a:xfrm>
          <a:prstGeom prst="rect">
            <a:avLst/>
          </a:prstGeom>
          <a:noFill/>
          <a:ln>
            <a:noFill/>
          </a:ln>
          <a:effectLst/>
          <a:extLst/>
        </p:spPr>
        <p:txBody>
          <a:bodyPr lIns="91418" tIns="45708" rIns="91418" bIns="45708"/>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SimSun" charset="-122"/>
              </a:defRPr>
            </a:lvl9pPr>
          </a:lstStyle>
          <a:p>
            <a:pPr defTabSz="407442" eaLnBrk="1" hangingPunct="0">
              <a:buSzPct val="60000"/>
              <a:defRPr/>
            </a:pPr>
            <a:endParaRPr lang="en-GB" sz="2500" dirty="0" smtClean="0">
              <a:solidFill>
                <a:srgbClr val="000000"/>
              </a:solidFill>
              <a:latin typeface="Tw Cen MT" pitchFamily="32" charset="0"/>
              <a:ea typeface="Microsoft YaHei" charset="-122"/>
              <a:cs typeface="+mn-cs"/>
            </a:endParaRPr>
          </a:p>
          <a:p>
            <a:pPr marL="342900" indent="-342900" defTabSz="407442" eaLnBrk="1" hangingPunct="0">
              <a:buSzPct val="60000"/>
              <a:buFont typeface="Wingdings" pitchFamily="2" charset="2"/>
              <a:buChar char="Ø"/>
              <a:defRPr/>
            </a:pPr>
            <a:r>
              <a:rPr lang="en-GB" dirty="0" smtClean="0">
                <a:solidFill>
                  <a:schemeClr val="tx1"/>
                </a:solidFill>
                <a:latin typeface="Arial" pitchFamily="34" charset="0"/>
                <a:ea typeface="Microsoft YaHei" charset="-122"/>
                <a:cs typeface="Arial" pitchFamily="34" charset="0"/>
              </a:rPr>
              <a:t>Exists </a:t>
            </a:r>
            <a:r>
              <a:rPr lang="en-GB" dirty="0">
                <a:solidFill>
                  <a:schemeClr val="tx1"/>
                </a:solidFill>
                <a:latin typeface="Arial" pitchFamily="34" charset="0"/>
                <a:ea typeface="Microsoft YaHei" charset="-122"/>
                <a:cs typeface="Arial" pitchFamily="34" charset="0"/>
              </a:rPr>
              <a:t>to tackle a social or environmental problem</a:t>
            </a:r>
          </a:p>
          <a:p>
            <a:pPr marL="342900" indent="-342900" defTabSz="407442" eaLnBrk="1" hangingPunct="0">
              <a:buSzPct val="60000"/>
              <a:buFont typeface="Wingdings" pitchFamily="2" charset="2"/>
              <a:buChar char="Ø"/>
              <a:defRPr/>
            </a:pPr>
            <a:r>
              <a:rPr lang="en-GB" dirty="0" smtClean="0">
                <a:solidFill>
                  <a:schemeClr val="tx1"/>
                </a:solidFill>
                <a:latin typeface="Arial" pitchFamily="34" charset="0"/>
                <a:ea typeface="Microsoft YaHei" charset="-122"/>
                <a:cs typeface="Arial" pitchFamily="34" charset="0"/>
              </a:rPr>
              <a:t>Makes </a:t>
            </a:r>
            <a:r>
              <a:rPr lang="en-GB" dirty="0">
                <a:solidFill>
                  <a:schemeClr val="tx1"/>
                </a:solidFill>
                <a:latin typeface="Arial" pitchFamily="34" charset="0"/>
                <a:ea typeface="Microsoft YaHei" charset="-122"/>
                <a:cs typeface="Arial" pitchFamily="34" charset="0"/>
              </a:rPr>
              <a:t>its money from selling goods and services</a:t>
            </a:r>
          </a:p>
          <a:p>
            <a:pPr marL="342900" indent="-342900" defTabSz="407442" eaLnBrk="1" hangingPunct="0">
              <a:buSzPct val="60000"/>
              <a:buFont typeface="Wingdings" pitchFamily="2" charset="2"/>
              <a:buChar char="Ø"/>
              <a:defRPr/>
            </a:pPr>
            <a:r>
              <a:rPr lang="en-GB" dirty="0" smtClean="0">
                <a:solidFill>
                  <a:schemeClr val="tx1"/>
                </a:solidFill>
                <a:latin typeface="Arial" pitchFamily="34" charset="0"/>
                <a:ea typeface="Microsoft YaHei" charset="-122"/>
                <a:cs typeface="Arial" pitchFamily="34" charset="0"/>
              </a:rPr>
              <a:t>Reinvests </a:t>
            </a:r>
            <a:r>
              <a:rPr lang="en-GB" dirty="0">
                <a:solidFill>
                  <a:schemeClr val="tx1"/>
                </a:solidFill>
                <a:latin typeface="Arial" pitchFamily="34" charset="0"/>
                <a:ea typeface="Microsoft YaHei" charset="-122"/>
                <a:cs typeface="Arial" pitchFamily="34" charset="0"/>
              </a:rPr>
              <a:t>its profits back into the business or the local community </a:t>
            </a:r>
            <a:endParaRPr lang="en-GB" dirty="0" smtClean="0">
              <a:solidFill>
                <a:schemeClr val="tx1"/>
              </a:solidFill>
              <a:latin typeface="Arial" pitchFamily="34" charset="0"/>
              <a:ea typeface="Microsoft YaHei" charset="-122"/>
              <a:cs typeface="Arial" pitchFamily="34" charset="0"/>
            </a:endParaRPr>
          </a:p>
          <a:p>
            <a:pPr marL="342900" indent="-342900" defTabSz="407442" eaLnBrk="1" hangingPunct="0">
              <a:buSzPct val="60000"/>
              <a:buFont typeface="Wingdings" pitchFamily="2" charset="2"/>
              <a:buChar char="Ø"/>
              <a:defRPr/>
            </a:pPr>
            <a:endParaRPr lang="en-GB" dirty="0">
              <a:solidFill>
                <a:schemeClr val="tx1"/>
              </a:solidFill>
              <a:latin typeface="Arial" pitchFamily="34" charset="0"/>
              <a:ea typeface="Microsoft YaHei" charset="-122"/>
              <a:cs typeface="Arial" pitchFamily="34" charset="0"/>
            </a:endParaRPr>
          </a:p>
          <a:p>
            <a:pPr marL="342900" indent="-342900" defTabSz="407442" eaLnBrk="1" hangingPunct="0">
              <a:buSzPct val="60000"/>
              <a:buFont typeface="Wingdings" pitchFamily="2" charset="2"/>
              <a:buChar char="Ø"/>
              <a:defRPr/>
            </a:pPr>
            <a:r>
              <a:rPr lang="en-GB" b="1" dirty="0">
                <a:solidFill>
                  <a:schemeClr val="tx1"/>
                </a:solidFill>
                <a:latin typeface="Arial" pitchFamily="34" charset="0"/>
                <a:ea typeface="Microsoft YaHei" charset="-122"/>
                <a:cs typeface="Arial" pitchFamily="34" charset="0"/>
              </a:rPr>
              <a:t>But does not exist to</a:t>
            </a:r>
          </a:p>
          <a:p>
            <a:pPr marL="342900" indent="-342900" defTabSz="407442" eaLnBrk="1" hangingPunct="0">
              <a:buSzPct val="60000"/>
              <a:buFont typeface="Wingdings" pitchFamily="2" charset="2"/>
              <a:buChar char="Ø"/>
              <a:defRPr/>
            </a:pPr>
            <a:r>
              <a:rPr lang="en-GB" dirty="0" smtClean="0">
                <a:solidFill>
                  <a:schemeClr val="tx1"/>
                </a:solidFill>
                <a:latin typeface="Arial" pitchFamily="34" charset="0"/>
                <a:ea typeface="Microsoft YaHei" charset="-122"/>
                <a:cs typeface="Arial" pitchFamily="34" charset="0"/>
              </a:rPr>
              <a:t>make </a:t>
            </a:r>
            <a:r>
              <a:rPr lang="en-GB" dirty="0">
                <a:solidFill>
                  <a:schemeClr val="tx1"/>
                </a:solidFill>
                <a:latin typeface="Arial" pitchFamily="34" charset="0"/>
                <a:ea typeface="Microsoft YaHei" charset="-122"/>
                <a:cs typeface="Arial" pitchFamily="34" charset="0"/>
              </a:rPr>
              <a:t>profits for shareholders</a:t>
            </a:r>
          </a:p>
          <a:p>
            <a:pPr marL="342900" indent="-342900" defTabSz="407442" eaLnBrk="1" hangingPunct="0">
              <a:buSzPct val="60000"/>
              <a:buFont typeface="Wingdings" pitchFamily="2" charset="2"/>
              <a:buChar char="Ø"/>
              <a:defRPr/>
            </a:pPr>
            <a:r>
              <a:rPr lang="en-GB" dirty="0" smtClean="0">
                <a:solidFill>
                  <a:schemeClr val="tx1"/>
                </a:solidFill>
                <a:latin typeface="Arial" pitchFamily="34" charset="0"/>
                <a:ea typeface="Microsoft YaHei" charset="-122"/>
                <a:cs typeface="Arial" pitchFamily="34" charset="0"/>
              </a:rPr>
              <a:t>make </a:t>
            </a:r>
            <a:r>
              <a:rPr lang="en-GB" dirty="0">
                <a:solidFill>
                  <a:schemeClr val="tx1"/>
                </a:solidFill>
                <a:latin typeface="Arial" pitchFamily="34" charset="0"/>
                <a:ea typeface="Microsoft YaHei" charset="-122"/>
                <a:cs typeface="Arial" pitchFamily="34" charset="0"/>
              </a:rPr>
              <a:t>its owners very </a:t>
            </a:r>
            <a:r>
              <a:rPr lang="en-GB" dirty="0" smtClean="0">
                <a:solidFill>
                  <a:schemeClr val="tx1"/>
                </a:solidFill>
                <a:latin typeface="Arial" pitchFamily="34" charset="0"/>
                <a:ea typeface="Microsoft YaHei" charset="-122"/>
                <a:cs typeface="Arial" pitchFamily="34" charset="0"/>
              </a:rPr>
              <a:t>wealthy</a:t>
            </a:r>
          </a:p>
          <a:p>
            <a:pPr marL="342900" indent="-342900" defTabSz="407442" eaLnBrk="1" hangingPunct="0">
              <a:buSzPct val="60000"/>
              <a:buFont typeface="Wingdings" pitchFamily="2" charset="2"/>
              <a:buChar char="Ø"/>
              <a:defRPr/>
            </a:pPr>
            <a:endParaRPr lang="en-GB" sz="2000" dirty="0">
              <a:solidFill>
                <a:schemeClr val="tx1"/>
              </a:solidFill>
              <a:latin typeface="Arial" pitchFamily="34" charset="0"/>
              <a:ea typeface="Microsoft YaHei" charset="-122"/>
              <a:cs typeface="Arial" pitchFamily="34" charset="0"/>
            </a:endParaRPr>
          </a:p>
          <a:p>
            <a:pPr marL="342900" indent="-342900" defTabSz="407442" eaLnBrk="1" hangingPunct="0">
              <a:buSzPct val="60000"/>
              <a:buFont typeface="Wingdings" pitchFamily="2" charset="2"/>
              <a:buChar char="Ø"/>
              <a:defRPr/>
            </a:pPr>
            <a:r>
              <a:rPr lang="en-GB" dirty="0" smtClean="0">
                <a:solidFill>
                  <a:srgbClr val="C00000"/>
                </a:solidFill>
                <a:latin typeface="Arial" pitchFamily="34" charset="0"/>
                <a:ea typeface="Microsoft YaHei" charset="-122"/>
                <a:cs typeface="Arial" pitchFamily="34" charset="0"/>
              </a:rPr>
              <a:t>Definition from socialenterprise.org.uk</a:t>
            </a:r>
            <a:endParaRPr lang="en-GB" dirty="0">
              <a:solidFill>
                <a:srgbClr val="C00000"/>
              </a:solidFill>
              <a:latin typeface="Arial" pitchFamily="34" charset="0"/>
              <a:ea typeface="Microsoft YaHei" charset="-122"/>
              <a:cs typeface="Arial" pitchFamily="34" charset="0"/>
            </a:endParaRPr>
          </a:p>
        </p:txBody>
      </p:sp>
      <p:pic>
        <p:nvPicPr>
          <p:cNvPr id="20484" name="Picture 9" descr="Z:\Communication &amp; Marketing\Olmec logo 2010\Tag line.jpg"/>
          <p:cNvPicPr>
            <a:picLocks noChangeAspect="1" noChangeArrowheads="1"/>
          </p:cNvPicPr>
          <p:nvPr/>
        </p:nvPicPr>
        <p:blipFill>
          <a:blip r:embed="rId3"/>
          <a:srcRect/>
          <a:stretch>
            <a:fillRect/>
          </a:stretch>
        </p:blipFill>
        <p:spPr bwMode="auto">
          <a:xfrm>
            <a:off x="398463" y="6194425"/>
            <a:ext cx="3887787" cy="261938"/>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2800" b="1" dirty="0">
                <a:solidFill>
                  <a:srgbClr val="C00000"/>
                </a:solidFill>
                <a:latin typeface="+mn-lt"/>
              </a:rPr>
              <a:t>Social Enterprise: </a:t>
            </a:r>
            <a:r>
              <a:rPr lang="en-GB" sz="2800" b="1" dirty="0" smtClean="0">
                <a:solidFill>
                  <a:srgbClr val="C00000"/>
                </a:solidFill>
                <a:latin typeface="+mn-lt"/>
              </a:rPr>
              <a:t>an example of a business type and legal form  </a:t>
            </a:r>
            <a:r>
              <a:rPr lang="en-GB" sz="2000" b="1" dirty="0">
                <a:solidFill>
                  <a:srgbClr val="C00000"/>
                </a:solidFill>
                <a:latin typeface="Arial" pitchFamily="34" charset="0"/>
                <a:ea typeface="Microsoft YaHei" charset="-122"/>
                <a:cs typeface="Arial" pitchFamily="34" charset="0"/>
              </a:rPr>
              <a:t/>
            </a:r>
            <a:br>
              <a:rPr lang="en-GB" sz="2000" b="1" dirty="0">
                <a:solidFill>
                  <a:srgbClr val="C00000"/>
                </a:solidFill>
                <a:latin typeface="Arial" pitchFamily="34" charset="0"/>
                <a:ea typeface="Microsoft YaHei" charset="-122"/>
                <a:cs typeface="Arial" pitchFamily="34" charset="0"/>
              </a:rPr>
            </a:br>
            <a:endParaRPr lang="en-GB" sz="2000" dirty="0">
              <a:latin typeface="+mn-lt"/>
            </a:endParaRPr>
          </a:p>
        </p:txBody>
      </p:sp>
      <p:sp>
        <p:nvSpPr>
          <p:cNvPr id="3" name="Content Placeholder 2"/>
          <p:cNvSpPr>
            <a:spLocks noGrp="1"/>
          </p:cNvSpPr>
          <p:nvPr>
            <p:ph idx="1"/>
          </p:nvPr>
        </p:nvSpPr>
        <p:spPr>
          <a:xfrm>
            <a:off x="609600" y="1589088"/>
            <a:ext cx="3886200" cy="4572000"/>
          </a:xfrm>
        </p:spPr>
        <p:txBody>
          <a:bodyPr/>
          <a:lstStyle/>
          <a:p>
            <a:pPr>
              <a:buFont typeface="Wingdings" pitchFamily="2" charset="2"/>
              <a:buChar char="Ø"/>
              <a:defRPr/>
            </a:pPr>
            <a:r>
              <a:rPr lang="en-GB" sz="1800" b="1" dirty="0" smtClean="0">
                <a:solidFill>
                  <a:srgbClr val="00B050"/>
                </a:solidFill>
                <a:latin typeface="+mn-lt"/>
              </a:rPr>
              <a:t>Business type:</a:t>
            </a:r>
          </a:p>
          <a:p>
            <a:pPr>
              <a:buFont typeface="Wingdings" pitchFamily="2" charset="2"/>
              <a:buChar char="Ø"/>
              <a:defRPr/>
            </a:pPr>
            <a:r>
              <a:rPr lang="en-GB" sz="1800" b="1" dirty="0" smtClean="0">
                <a:solidFill>
                  <a:srgbClr val="00B050"/>
                </a:solidFill>
                <a:latin typeface="+mn-lt"/>
              </a:rPr>
              <a:t>Co-op </a:t>
            </a:r>
          </a:p>
          <a:p>
            <a:pPr>
              <a:buFont typeface="Wingdings" pitchFamily="2" charset="2"/>
              <a:buChar char="Ø"/>
              <a:defRPr/>
            </a:pPr>
            <a:r>
              <a:rPr lang="en-GB" sz="1800" dirty="0" smtClean="0">
                <a:solidFill>
                  <a:schemeClr val="accent2">
                    <a:lumMod val="75000"/>
                  </a:schemeClr>
                </a:solidFill>
                <a:latin typeface="+mn-lt"/>
              </a:rPr>
              <a:t>Co-operative Principles </a:t>
            </a:r>
            <a:endParaRPr lang="en-GB" sz="1800" dirty="0">
              <a:solidFill>
                <a:schemeClr val="accent2">
                  <a:lumMod val="75000"/>
                </a:schemeClr>
              </a:solidFill>
              <a:latin typeface="+mn-lt"/>
            </a:endParaRPr>
          </a:p>
          <a:p>
            <a:pPr>
              <a:buFont typeface="Wingdings" pitchFamily="2" charset="2"/>
              <a:buChar char="Ø"/>
              <a:defRPr/>
            </a:pPr>
            <a:r>
              <a:rPr lang="en-GB" sz="1400" dirty="0" smtClean="0">
                <a:solidFill>
                  <a:schemeClr val="accent2">
                    <a:lumMod val="75000"/>
                  </a:schemeClr>
                </a:solidFill>
                <a:latin typeface="+mn-lt"/>
              </a:rPr>
              <a:t>Open </a:t>
            </a:r>
            <a:r>
              <a:rPr lang="en-GB" sz="1400" dirty="0">
                <a:solidFill>
                  <a:schemeClr val="accent2">
                    <a:lumMod val="75000"/>
                  </a:schemeClr>
                </a:solidFill>
                <a:latin typeface="+mn-lt"/>
              </a:rPr>
              <a:t>and voluntary membership</a:t>
            </a:r>
          </a:p>
          <a:p>
            <a:pPr>
              <a:buFont typeface="Wingdings" pitchFamily="2" charset="2"/>
              <a:buChar char="Ø"/>
              <a:defRPr/>
            </a:pPr>
            <a:r>
              <a:rPr lang="en-GB" sz="1400" dirty="0">
                <a:solidFill>
                  <a:schemeClr val="accent2">
                    <a:lumMod val="75000"/>
                  </a:schemeClr>
                </a:solidFill>
                <a:latin typeface="+mn-lt"/>
              </a:rPr>
              <a:t>One member one vote </a:t>
            </a:r>
          </a:p>
          <a:p>
            <a:pPr>
              <a:buFont typeface="Wingdings" pitchFamily="2" charset="2"/>
              <a:buChar char="Ø"/>
              <a:defRPr/>
            </a:pPr>
            <a:r>
              <a:rPr lang="en-GB" sz="1400" dirty="0">
                <a:solidFill>
                  <a:schemeClr val="accent2">
                    <a:lumMod val="75000"/>
                  </a:schemeClr>
                </a:solidFill>
                <a:latin typeface="+mn-lt"/>
              </a:rPr>
              <a:t>Member economic participation </a:t>
            </a:r>
          </a:p>
          <a:p>
            <a:pPr>
              <a:buFont typeface="Wingdings" pitchFamily="2" charset="2"/>
              <a:buChar char="Ø"/>
              <a:defRPr/>
            </a:pPr>
            <a:r>
              <a:rPr lang="en-GB" sz="1400" dirty="0">
                <a:solidFill>
                  <a:schemeClr val="accent2">
                    <a:lumMod val="75000"/>
                  </a:schemeClr>
                </a:solidFill>
                <a:latin typeface="+mn-lt"/>
              </a:rPr>
              <a:t>Autonomy and independence </a:t>
            </a:r>
          </a:p>
          <a:p>
            <a:pPr>
              <a:buFont typeface="Wingdings" pitchFamily="2" charset="2"/>
              <a:buChar char="Ø"/>
              <a:defRPr/>
            </a:pPr>
            <a:r>
              <a:rPr lang="en-GB" sz="1400" dirty="0">
                <a:solidFill>
                  <a:schemeClr val="accent2">
                    <a:lumMod val="75000"/>
                  </a:schemeClr>
                </a:solidFill>
                <a:latin typeface="+mn-lt"/>
              </a:rPr>
              <a:t>Education and training </a:t>
            </a:r>
          </a:p>
          <a:p>
            <a:pPr>
              <a:buFont typeface="Wingdings" pitchFamily="2" charset="2"/>
              <a:buChar char="Ø"/>
              <a:defRPr/>
            </a:pPr>
            <a:r>
              <a:rPr lang="en-GB" sz="1400" dirty="0">
                <a:solidFill>
                  <a:schemeClr val="accent2">
                    <a:lumMod val="75000"/>
                  </a:schemeClr>
                </a:solidFill>
                <a:latin typeface="+mn-lt"/>
              </a:rPr>
              <a:t>Co-operation with other co-operative </a:t>
            </a:r>
          </a:p>
          <a:p>
            <a:pPr>
              <a:buFont typeface="Wingdings" pitchFamily="2" charset="2"/>
              <a:buChar char="Ø"/>
              <a:defRPr/>
            </a:pPr>
            <a:r>
              <a:rPr lang="en-GB" sz="1400" dirty="0">
                <a:solidFill>
                  <a:schemeClr val="accent2">
                    <a:lumMod val="75000"/>
                  </a:schemeClr>
                </a:solidFill>
                <a:latin typeface="+mn-lt"/>
              </a:rPr>
              <a:t>Social alongside economic aims </a:t>
            </a:r>
          </a:p>
          <a:p>
            <a:pPr>
              <a:defRPr/>
            </a:pPr>
            <a:endParaRPr lang="en-GB" dirty="0"/>
          </a:p>
        </p:txBody>
      </p:sp>
      <p:sp>
        <p:nvSpPr>
          <p:cNvPr id="4" name="Content Placeholder 3"/>
          <p:cNvSpPr>
            <a:spLocks noGrp="1"/>
          </p:cNvSpPr>
          <p:nvPr>
            <p:ph idx="2"/>
          </p:nvPr>
        </p:nvSpPr>
        <p:spPr>
          <a:xfrm>
            <a:off x="4845050" y="1589088"/>
            <a:ext cx="3886200" cy="4572000"/>
          </a:xfrm>
        </p:spPr>
        <p:txBody>
          <a:bodyPr/>
          <a:lstStyle/>
          <a:p>
            <a:pPr>
              <a:buFont typeface="Wingdings" pitchFamily="2" charset="2"/>
              <a:buChar char="Ø"/>
              <a:defRPr/>
            </a:pPr>
            <a:r>
              <a:rPr lang="en-GB" sz="2000" b="1" dirty="0" smtClean="0">
                <a:solidFill>
                  <a:srgbClr val="00B050"/>
                </a:solidFill>
                <a:latin typeface="+mn-lt"/>
              </a:rPr>
              <a:t>Legal form: Co-ops can be </a:t>
            </a:r>
          </a:p>
          <a:p>
            <a:pPr>
              <a:buFont typeface="Wingdings" pitchFamily="2" charset="2"/>
              <a:buChar char="Ø"/>
              <a:defRPr/>
            </a:pPr>
            <a:r>
              <a:rPr lang="en-GB" sz="1600" dirty="0" smtClean="0">
                <a:solidFill>
                  <a:srgbClr val="C00000"/>
                </a:solidFill>
                <a:latin typeface="+mn-lt"/>
              </a:rPr>
              <a:t>Companies </a:t>
            </a:r>
          </a:p>
          <a:p>
            <a:pPr>
              <a:buFont typeface="Wingdings" pitchFamily="2" charset="2"/>
              <a:buChar char="Ø"/>
              <a:defRPr/>
            </a:pPr>
            <a:r>
              <a:rPr lang="en-GB" sz="1600" dirty="0" smtClean="0">
                <a:solidFill>
                  <a:srgbClr val="C00000"/>
                </a:solidFill>
                <a:latin typeface="+mn-lt"/>
              </a:rPr>
              <a:t>Community Interest Companies </a:t>
            </a:r>
          </a:p>
          <a:p>
            <a:pPr>
              <a:buFont typeface="Wingdings" pitchFamily="2" charset="2"/>
              <a:buChar char="Ø"/>
              <a:defRPr/>
            </a:pPr>
            <a:r>
              <a:rPr lang="en-GB" sz="1600" dirty="0" smtClean="0">
                <a:solidFill>
                  <a:srgbClr val="C00000"/>
                </a:solidFill>
                <a:latin typeface="+mn-lt"/>
              </a:rPr>
              <a:t>Industrial and Provident Societies </a:t>
            </a:r>
          </a:p>
          <a:p>
            <a:pPr marL="0" indent="0">
              <a:buFont typeface="Wingdings" pitchFamily="2" charset="2"/>
              <a:buNone/>
              <a:defRPr/>
            </a:pPr>
            <a:endParaRPr lang="en-GB" sz="2000" dirty="0" smtClean="0">
              <a:solidFill>
                <a:srgbClr val="C00000"/>
              </a:solidFill>
              <a:latin typeface="+mn-lt"/>
            </a:endParaRPr>
          </a:p>
          <a:p>
            <a:pPr marL="0" indent="0">
              <a:buFont typeface="Wingdings" pitchFamily="2" charset="2"/>
              <a:buNone/>
              <a:defRPr/>
            </a:pPr>
            <a:r>
              <a:rPr lang="en-GB" sz="1200" dirty="0" smtClean="0">
                <a:solidFill>
                  <a:srgbClr val="C00000"/>
                </a:solidFill>
                <a:latin typeface="+mn-lt"/>
                <a:hlinkClick r:id="rId2"/>
              </a:rPr>
              <a:t>http</a:t>
            </a:r>
            <a:r>
              <a:rPr lang="en-GB" sz="1200" dirty="0">
                <a:solidFill>
                  <a:srgbClr val="C00000"/>
                </a:solidFill>
                <a:latin typeface="+mn-lt"/>
                <a:hlinkClick r:id="rId2"/>
              </a:rPr>
              <a:t>://</a:t>
            </a:r>
            <a:r>
              <a:rPr lang="en-GB" sz="1200" dirty="0" smtClean="0">
                <a:solidFill>
                  <a:srgbClr val="C00000"/>
                </a:solidFill>
                <a:latin typeface="+mn-lt"/>
                <a:hlinkClick r:id="rId2"/>
              </a:rPr>
              <a:t>www.uk.coop/simplylegal</a:t>
            </a:r>
            <a:endParaRPr lang="en-GB" sz="1200" dirty="0" smtClean="0">
              <a:solidFill>
                <a:srgbClr val="C00000"/>
              </a:solidFill>
              <a:latin typeface="+mn-lt"/>
            </a:endParaRPr>
          </a:p>
          <a:p>
            <a:pPr marL="0" indent="0">
              <a:buFont typeface="Wingdings" pitchFamily="2" charset="2"/>
              <a:buNone/>
              <a:defRPr/>
            </a:pPr>
            <a:r>
              <a:rPr lang="en-GB" sz="1200" dirty="0" smtClean="0">
                <a:solidFill>
                  <a:srgbClr val="C00000"/>
                </a:solidFill>
                <a:latin typeface="+mn-lt"/>
                <a:hlinkClick r:id="rId3"/>
              </a:rPr>
              <a:t>http</a:t>
            </a:r>
            <a:r>
              <a:rPr lang="en-GB" sz="1200" dirty="0">
                <a:solidFill>
                  <a:srgbClr val="C00000"/>
                </a:solidFill>
                <a:latin typeface="+mn-lt"/>
                <a:hlinkClick r:id="rId3"/>
              </a:rPr>
              <a:t>://</a:t>
            </a:r>
            <a:r>
              <a:rPr lang="en-GB" sz="1200" dirty="0" smtClean="0">
                <a:solidFill>
                  <a:srgbClr val="C00000"/>
                </a:solidFill>
                <a:latin typeface="+mn-lt"/>
                <a:hlinkClick r:id="rId3"/>
              </a:rPr>
              <a:t>www.uk.coop/simplygovernance</a:t>
            </a:r>
            <a:endParaRPr lang="en-GB" sz="1200" dirty="0" smtClean="0">
              <a:solidFill>
                <a:srgbClr val="C00000"/>
              </a:solidFill>
              <a:latin typeface="+mn-lt"/>
            </a:endParaRPr>
          </a:p>
          <a:p>
            <a:pPr marL="0" indent="0">
              <a:buFont typeface="Wingdings" pitchFamily="2" charset="2"/>
              <a:buNone/>
              <a:defRPr/>
            </a:pPr>
            <a:r>
              <a:rPr lang="en-GB" sz="1600" dirty="0" smtClean="0">
                <a:solidFill>
                  <a:srgbClr val="C00000"/>
                </a:solidFill>
                <a:latin typeface="+mn-lt"/>
              </a:rPr>
              <a:t>Soci</a:t>
            </a:r>
            <a:r>
              <a:rPr lang="en-GB" sz="1600" b="1" dirty="0" smtClean="0">
                <a:solidFill>
                  <a:srgbClr val="C00000"/>
                </a:solidFill>
                <a:latin typeface="+mn-lt"/>
              </a:rPr>
              <a:t>al enterprises can use </a:t>
            </a:r>
          </a:p>
          <a:p>
            <a:pPr marL="0" indent="0">
              <a:buFont typeface="Wingdings" pitchFamily="2" charset="2"/>
              <a:buNone/>
              <a:defRPr/>
            </a:pPr>
            <a:r>
              <a:rPr lang="en-GB" sz="1400" dirty="0" smtClean="0">
                <a:solidFill>
                  <a:srgbClr val="C00000"/>
                </a:solidFill>
                <a:latin typeface="+mn-lt"/>
              </a:rPr>
              <a:t>Charitable legal form </a:t>
            </a:r>
          </a:p>
          <a:p>
            <a:pPr marL="0" indent="0">
              <a:buFont typeface="Wingdings" pitchFamily="2" charset="2"/>
              <a:buNone/>
              <a:defRPr/>
            </a:pPr>
            <a:r>
              <a:rPr lang="en-GB" sz="1400" dirty="0" smtClean="0">
                <a:solidFill>
                  <a:srgbClr val="C00000"/>
                </a:solidFill>
                <a:latin typeface="+mn-lt"/>
              </a:rPr>
              <a:t>LLP </a:t>
            </a:r>
          </a:p>
          <a:p>
            <a:pPr marL="0" indent="0">
              <a:buFont typeface="Wingdings" pitchFamily="2" charset="2"/>
              <a:buNone/>
              <a:defRPr/>
            </a:pPr>
            <a:r>
              <a:rPr lang="en-GB" sz="1400" dirty="0" smtClean="0">
                <a:solidFill>
                  <a:srgbClr val="C00000"/>
                </a:solidFill>
                <a:latin typeface="+mn-lt"/>
              </a:rPr>
              <a:t>Can operate as ….</a:t>
            </a:r>
          </a:p>
          <a:p>
            <a:pPr marL="0" indent="0">
              <a:buFont typeface="Wingdings" pitchFamily="2" charset="2"/>
              <a:buNone/>
              <a:defRPr/>
            </a:pPr>
            <a:r>
              <a:rPr lang="en-GB" sz="1400" dirty="0" smtClean="0">
                <a:solidFill>
                  <a:srgbClr val="C00000"/>
                </a:solidFill>
                <a:latin typeface="+mn-lt"/>
              </a:rPr>
              <a:t>Mutuals (</a:t>
            </a:r>
            <a:r>
              <a:rPr lang="en-GB" sz="1400" dirty="0">
                <a:solidFill>
                  <a:schemeClr val="accent2">
                    <a:lumMod val="75000"/>
                  </a:schemeClr>
                </a:solidFill>
                <a:latin typeface="+mn-lt"/>
                <a:ea typeface="Microsoft YaHei" charset="-122"/>
              </a:rPr>
              <a:t>community, mutual self help, members are beneficiaries</a:t>
            </a:r>
            <a:r>
              <a:rPr lang="en-GB" sz="1400" dirty="0" smtClean="0">
                <a:solidFill>
                  <a:srgbClr val="C00000"/>
                </a:solidFill>
                <a:latin typeface="+mn-lt"/>
              </a:rPr>
              <a:t>)</a:t>
            </a:r>
            <a:endParaRPr lang="en-GB" sz="1400" dirty="0">
              <a:solidFill>
                <a:srgbClr val="C00000"/>
              </a:solidFill>
              <a:latin typeface="+mn-lt"/>
            </a:endParaRPr>
          </a:p>
          <a:p>
            <a:pPr marL="0" indent="0">
              <a:buFont typeface="Wingdings" pitchFamily="2" charset="2"/>
              <a:buNone/>
              <a:defRPr/>
            </a:pPr>
            <a:endParaRPr lang="en-GB" sz="2000" dirty="0" smtClean="0">
              <a:solidFill>
                <a:srgbClr val="C00000"/>
              </a:solidFill>
              <a:latin typeface="+mn-lt"/>
            </a:endParaRPr>
          </a:p>
        </p:txBody>
      </p:sp>
      <p:sp>
        <p:nvSpPr>
          <p:cNvPr id="5" name="Footer Placeholder 4"/>
          <p:cNvSpPr>
            <a:spLocks noGrp="1"/>
          </p:cNvSpPr>
          <p:nvPr>
            <p:ph type="ftr" sz="quarter" idx="11"/>
          </p:nvPr>
        </p:nvSpPr>
        <p:spPr/>
        <p:txBody>
          <a:bodyPr/>
          <a:lstStyle/>
          <a:p>
            <a:pPr>
              <a:defRPr/>
            </a:pPr>
            <a:r>
              <a:rPr dirty="0" smtClean="0"/>
              <a:t>www.olmec-ec.org.uk</a:t>
            </a:r>
            <a:endParaRPr dirty="0"/>
          </a:p>
        </p:txBody>
      </p:sp>
      <p:sp>
        <p:nvSpPr>
          <p:cNvPr id="6" name="Slide Number Placeholder 5"/>
          <p:cNvSpPr>
            <a:spLocks noGrp="1"/>
          </p:cNvSpPr>
          <p:nvPr>
            <p:ph type="sldNum" sz="quarter" idx="12"/>
          </p:nvPr>
        </p:nvSpPr>
        <p:spPr/>
        <p:txBody>
          <a:bodyPr/>
          <a:lstStyle/>
          <a:p>
            <a:pPr>
              <a:defRPr/>
            </a:pPr>
            <a:fld id="{C985F003-F9A7-4798-A85D-1E47A3B05B52}" type="slidenum">
              <a:rPr smtClean="0"/>
              <a:pPr>
                <a:defRPr/>
              </a:pPr>
              <a:t>6</a:t>
            </a:fld>
            <a:endParaRPr dirty="0"/>
          </a:p>
        </p:txBody>
      </p:sp>
      <p:pic>
        <p:nvPicPr>
          <p:cNvPr id="22534" name="Picture 7" descr="metropolitan_landscape sml.JPG"/>
          <p:cNvPicPr>
            <a:picLocks noChangeAspect="1" noChangeArrowheads="1"/>
          </p:cNvPicPr>
          <p:nvPr/>
        </p:nvPicPr>
        <p:blipFill>
          <a:blip r:embed="rId4"/>
          <a:srcRect/>
          <a:stretch>
            <a:fillRect/>
          </a:stretch>
        </p:blipFill>
        <p:spPr bwMode="auto">
          <a:xfrm>
            <a:off x="468313" y="5876925"/>
            <a:ext cx="1965325" cy="628650"/>
          </a:xfrm>
          <a:prstGeom prst="rect">
            <a:avLst/>
          </a:prstGeom>
          <a:noFill/>
          <a:ln w="9525">
            <a:noFill/>
            <a:miter lim="800000"/>
            <a:headEnd/>
            <a:tailEnd/>
          </a:ln>
        </p:spPr>
      </p:pic>
      <p:pic>
        <p:nvPicPr>
          <p:cNvPr id="22535" name="Picture 9" descr="Z:\Communication &amp; Marketing\Olmec logo 2010\Tag line.jpg"/>
          <p:cNvPicPr>
            <a:picLocks noChangeAspect="1" noChangeArrowheads="1"/>
          </p:cNvPicPr>
          <p:nvPr/>
        </p:nvPicPr>
        <p:blipFill>
          <a:blip r:embed="rId5"/>
          <a:srcRect/>
          <a:stretch>
            <a:fillRect/>
          </a:stretch>
        </p:blipFill>
        <p:spPr bwMode="auto">
          <a:xfrm>
            <a:off x="5076825" y="6005513"/>
            <a:ext cx="3887788" cy="247650"/>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GB" sz="2000" b="1" dirty="0">
                <a:solidFill>
                  <a:schemeClr val="accent2">
                    <a:lumMod val="75000"/>
                  </a:schemeClr>
                </a:solidFill>
                <a:latin typeface="+mn-lt"/>
              </a:rPr>
              <a:t>Social Enterprise: a </a:t>
            </a:r>
            <a:r>
              <a:rPr lang="en-GB" sz="2000" b="1" dirty="0" smtClean="0">
                <a:solidFill>
                  <a:schemeClr val="accent2">
                    <a:lumMod val="75000"/>
                  </a:schemeClr>
                </a:solidFill>
                <a:latin typeface="+mn-lt"/>
              </a:rPr>
              <a:t>definition: </a:t>
            </a:r>
            <a:r>
              <a:rPr lang="en-GB" sz="1800" b="1" dirty="0" smtClean="0">
                <a:solidFill>
                  <a:schemeClr val="accent2">
                    <a:lumMod val="75000"/>
                  </a:schemeClr>
                </a:solidFill>
                <a:latin typeface="+mn-lt"/>
              </a:rPr>
              <a:t>please don’t confuse business type with legal form!! </a:t>
            </a:r>
            <a:endParaRPr lang="en-GB" sz="1800" dirty="0">
              <a:latin typeface="+mn-lt"/>
            </a:endParaRPr>
          </a:p>
        </p:txBody>
      </p:sp>
      <p:sp>
        <p:nvSpPr>
          <p:cNvPr id="3" name="Content Placeholder 2"/>
          <p:cNvSpPr>
            <a:spLocks noGrp="1"/>
          </p:cNvSpPr>
          <p:nvPr>
            <p:ph idx="1"/>
          </p:nvPr>
        </p:nvSpPr>
        <p:spPr>
          <a:xfrm>
            <a:off x="609600" y="1589088"/>
            <a:ext cx="3886200" cy="4572000"/>
          </a:xfrm>
        </p:spPr>
        <p:txBody>
          <a:bodyPr/>
          <a:lstStyle/>
          <a:p>
            <a:pPr algn="just">
              <a:buFont typeface="Wingdings" pitchFamily="2" charset="2"/>
              <a:buNone/>
              <a:defRPr/>
            </a:pPr>
            <a:r>
              <a:rPr lang="en-GB" sz="1600" b="1" dirty="0" smtClean="0">
                <a:solidFill>
                  <a:schemeClr val="accent2">
                    <a:lumMod val="75000"/>
                  </a:schemeClr>
                </a:solidFill>
                <a:latin typeface="Arial" charset="0"/>
                <a:cs typeface="Arial" charset="0"/>
              </a:rPr>
              <a:t>Business Type: </a:t>
            </a:r>
          </a:p>
          <a:p>
            <a:pPr algn="just">
              <a:buFont typeface="Wingdings" pitchFamily="2" charset="2"/>
              <a:buNone/>
              <a:defRPr/>
            </a:pPr>
            <a:r>
              <a:rPr lang="en-GB" sz="1600" b="1" dirty="0" smtClean="0">
                <a:solidFill>
                  <a:schemeClr val="accent2">
                    <a:lumMod val="75000"/>
                  </a:schemeClr>
                </a:solidFill>
                <a:latin typeface="Arial" charset="0"/>
                <a:cs typeface="Arial" charset="0"/>
              </a:rPr>
              <a:t>Social enterprise </a:t>
            </a:r>
          </a:p>
          <a:p>
            <a:pPr algn="just">
              <a:buFont typeface="Wingdings" pitchFamily="2" charset="2"/>
              <a:buNone/>
              <a:defRPr/>
            </a:pPr>
            <a:endParaRPr lang="en-GB" sz="1600" b="1" dirty="0">
              <a:solidFill>
                <a:schemeClr val="accent2">
                  <a:lumMod val="75000"/>
                </a:schemeClr>
              </a:solidFill>
              <a:latin typeface="Arial" charset="0"/>
              <a:cs typeface="Arial" charset="0"/>
            </a:endParaRPr>
          </a:p>
          <a:p>
            <a:pPr algn="just">
              <a:buFont typeface="Wingdings" pitchFamily="2" charset="2"/>
              <a:buNone/>
              <a:defRPr/>
            </a:pPr>
            <a:r>
              <a:rPr lang="en-GB" sz="1600" b="1" dirty="0" smtClean="0">
                <a:solidFill>
                  <a:schemeClr val="accent2">
                    <a:lumMod val="75000"/>
                  </a:schemeClr>
                </a:solidFill>
                <a:latin typeface="Arial" charset="0"/>
                <a:cs typeface="Arial" charset="0"/>
              </a:rPr>
              <a:t>BIS(DTI</a:t>
            </a:r>
            <a:r>
              <a:rPr lang="en-GB" sz="1600" b="1" dirty="0">
                <a:solidFill>
                  <a:schemeClr val="accent2">
                    <a:lumMod val="75000"/>
                  </a:schemeClr>
                </a:solidFill>
                <a:latin typeface="Arial" charset="0"/>
                <a:cs typeface="Arial" charset="0"/>
              </a:rPr>
              <a:t>) definition </a:t>
            </a:r>
            <a:r>
              <a:rPr lang="en-GB" sz="1600" b="1" dirty="0" smtClean="0">
                <a:solidFill>
                  <a:schemeClr val="accent2">
                    <a:lumMod val="75000"/>
                  </a:schemeClr>
                </a:solidFill>
                <a:latin typeface="Arial" charset="0"/>
                <a:cs typeface="Arial" charset="0"/>
              </a:rPr>
              <a:t>2002</a:t>
            </a:r>
            <a:endParaRPr lang="en-GB" sz="1600" b="1" dirty="0">
              <a:solidFill>
                <a:schemeClr val="accent2">
                  <a:lumMod val="75000"/>
                </a:schemeClr>
              </a:solidFill>
              <a:latin typeface="Arial" charset="0"/>
              <a:cs typeface="Arial" charset="0"/>
            </a:endParaRPr>
          </a:p>
          <a:p>
            <a:pPr algn="just">
              <a:buFont typeface="Wingdings" pitchFamily="2" charset="2"/>
              <a:buNone/>
              <a:defRPr/>
            </a:pPr>
            <a:r>
              <a:rPr lang="en-GB" sz="1600" i="1" dirty="0">
                <a:latin typeface="Arial" charset="0"/>
                <a:cs typeface="Arial" charset="0"/>
              </a:rPr>
              <a:t>	“a business with primarily social objectives whose surpluses are principally reinvested for that purpose in the business or in the community, rather than being driven by the need to maximise profit for the share holders and owners.”</a:t>
            </a:r>
            <a:endParaRPr lang="en-GB" sz="1600" dirty="0">
              <a:latin typeface="Arial" charset="0"/>
              <a:cs typeface="Arial" charset="0"/>
            </a:endParaRPr>
          </a:p>
          <a:p>
            <a:pPr>
              <a:defRPr/>
            </a:pPr>
            <a:endParaRPr lang="en-GB" dirty="0"/>
          </a:p>
        </p:txBody>
      </p:sp>
      <p:sp>
        <p:nvSpPr>
          <p:cNvPr id="4" name="Content Placeholder 3"/>
          <p:cNvSpPr>
            <a:spLocks noGrp="1"/>
          </p:cNvSpPr>
          <p:nvPr>
            <p:ph idx="2"/>
          </p:nvPr>
        </p:nvSpPr>
        <p:spPr>
          <a:xfrm>
            <a:off x="4845050" y="1589088"/>
            <a:ext cx="3886200" cy="4572000"/>
          </a:xfrm>
        </p:spPr>
        <p:txBody>
          <a:bodyPr/>
          <a:lstStyle/>
          <a:p>
            <a:pPr marL="0" indent="0">
              <a:buFont typeface="Wingdings" pitchFamily="2" charset="2"/>
              <a:buNone/>
              <a:defRPr/>
            </a:pPr>
            <a:r>
              <a:rPr lang="en-GB" sz="1400" b="1" dirty="0" smtClean="0">
                <a:solidFill>
                  <a:schemeClr val="accent2">
                    <a:lumMod val="75000"/>
                  </a:schemeClr>
                </a:solidFill>
                <a:latin typeface="+mn-lt"/>
              </a:rPr>
              <a:t>Legal form / structure  (2006) </a:t>
            </a:r>
          </a:p>
          <a:p>
            <a:pPr marL="0" indent="0">
              <a:buFont typeface="Wingdings" pitchFamily="2" charset="2"/>
              <a:buNone/>
              <a:defRPr/>
            </a:pPr>
            <a:endParaRPr lang="en-GB" sz="1400" b="1" dirty="0" smtClean="0">
              <a:solidFill>
                <a:schemeClr val="accent2">
                  <a:lumMod val="75000"/>
                </a:schemeClr>
              </a:solidFill>
              <a:latin typeface="+mn-lt"/>
            </a:endParaRPr>
          </a:p>
          <a:p>
            <a:pPr>
              <a:buFont typeface="Wingdings" pitchFamily="2" charset="2"/>
              <a:buChar char="Ø"/>
              <a:defRPr/>
            </a:pPr>
            <a:r>
              <a:rPr lang="en-GB" sz="1400" b="1" dirty="0" smtClean="0">
                <a:latin typeface="+mn-lt"/>
              </a:rPr>
              <a:t>Community Interest Company </a:t>
            </a:r>
          </a:p>
          <a:p>
            <a:pPr>
              <a:buFont typeface="Wingdings" pitchFamily="2" charset="2"/>
              <a:buChar char="Ø"/>
              <a:defRPr/>
            </a:pPr>
            <a:r>
              <a:rPr lang="en-GB" sz="1400" dirty="0" smtClean="0">
                <a:latin typeface="+mn-lt"/>
              </a:rPr>
              <a:t>Has to pass a community interest test and restricted by the powers of the governing document </a:t>
            </a:r>
          </a:p>
          <a:p>
            <a:pPr>
              <a:buFont typeface="Wingdings" pitchFamily="2" charset="2"/>
              <a:buChar char="Ø"/>
              <a:defRPr/>
            </a:pPr>
            <a:r>
              <a:rPr lang="en-GB" sz="1400" dirty="0" smtClean="0">
                <a:latin typeface="+mn-lt"/>
              </a:rPr>
              <a:t>Regulated by CIC regulator within Companies Houses </a:t>
            </a:r>
            <a:endParaRPr lang="en-GB" sz="1400" dirty="0">
              <a:latin typeface="+mn-lt"/>
            </a:endParaRPr>
          </a:p>
        </p:txBody>
      </p:sp>
      <p:sp>
        <p:nvSpPr>
          <p:cNvPr id="5" name="Footer Placeholder 4"/>
          <p:cNvSpPr>
            <a:spLocks noGrp="1"/>
          </p:cNvSpPr>
          <p:nvPr>
            <p:ph type="ftr" sz="quarter" idx="11"/>
          </p:nvPr>
        </p:nvSpPr>
        <p:spPr/>
        <p:txBody>
          <a:bodyPr/>
          <a:lstStyle/>
          <a:p>
            <a:pPr>
              <a:defRPr/>
            </a:pPr>
            <a:r>
              <a:rPr dirty="0" smtClean="0"/>
              <a:t>www.olmec-ec.org.uk</a:t>
            </a:r>
            <a:endParaRPr dirty="0"/>
          </a:p>
        </p:txBody>
      </p:sp>
      <p:sp>
        <p:nvSpPr>
          <p:cNvPr id="6" name="Slide Number Placeholder 5"/>
          <p:cNvSpPr>
            <a:spLocks noGrp="1"/>
          </p:cNvSpPr>
          <p:nvPr>
            <p:ph type="sldNum" sz="quarter" idx="12"/>
          </p:nvPr>
        </p:nvSpPr>
        <p:spPr/>
        <p:txBody>
          <a:bodyPr/>
          <a:lstStyle/>
          <a:p>
            <a:pPr>
              <a:defRPr/>
            </a:pPr>
            <a:fld id="{E334A5BC-B9DD-44EC-877A-BAB8F219B51F}" type="slidenum">
              <a:rPr smtClean="0"/>
              <a:pPr>
                <a:defRPr/>
              </a:pPr>
              <a:t>7</a:t>
            </a:fld>
            <a:endParaRPr dirty="0"/>
          </a:p>
        </p:txBody>
      </p:sp>
      <p:pic>
        <p:nvPicPr>
          <p:cNvPr id="23558" name="Picture 7" descr="metropolitan_landscape sml.JPG"/>
          <p:cNvPicPr>
            <a:picLocks noChangeAspect="1" noChangeArrowheads="1"/>
          </p:cNvPicPr>
          <p:nvPr/>
        </p:nvPicPr>
        <p:blipFill>
          <a:blip r:embed="rId2"/>
          <a:srcRect/>
          <a:stretch>
            <a:fillRect/>
          </a:stretch>
        </p:blipFill>
        <p:spPr bwMode="auto">
          <a:xfrm>
            <a:off x="468313" y="5876925"/>
            <a:ext cx="1965325" cy="628650"/>
          </a:xfrm>
          <a:prstGeom prst="rect">
            <a:avLst/>
          </a:prstGeom>
          <a:noFill/>
          <a:ln w="9525">
            <a:noFill/>
            <a:miter lim="800000"/>
            <a:headEnd/>
            <a:tailEnd/>
          </a:ln>
        </p:spPr>
      </p:pic>
      <p:pic>
        <p:nvPicPr>
          <p:cNvPr id="23559" name="Picture 9" descr="Z:\Communication &amp; Marketing\Olmec logo 2010\Tag line.jpg"/>
          <p:cNvPicPr>
            <a:picLocks noChangeAspect="1" noChangeArrowheads="1"/>
          </p:cNvPicPr>
          <p:nvPr/>
        </p:nvPicPr>
        <p:blipFill>
          <a:blip r:embed="rId3"/>
          <a:srcRect/>
          <a:stretch>
            <a:fillRect/>
          </a:stretch>
        </p:blipFill>
        <p:spPr bwMode="auto">
          <a:xfrm>
            <a:off x="4932363" y="5949950"/>
            <a:ext cx="3887787" cy="287338"/>
          </a:xfrm>
          <a:prstGeom prst="rect">
            <a:avLst/>
          </a:prstGeom>
          <a:noFill/>
          <a:ln w="9525">
            <a:noFill/>
            <a:miter lim="800000"/>
            <a:headEnd/>
            <a:tailEnd/>
          </a:ln>
        </p:spPr>
      </p:pic>
    </p:spTree>
  </p:cSld>
  <p:clrMapOvr>
    <a:masterClrMapping/>
  </p:clrMapOvr>
  <p:transition spd="slow">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2000" b="1" dirty="0">
                <a:solidFill>
                  <a:srgbClr val="C00000"/>
                </a:solidFill>
                <a:latin typeface="+mn-lt"/>
              </a:rPr>
              <a:t>Social Enterprise: </a:t>
            </a:r>
            <a:r>
              <a:rPr lang="en-GB" sz="2000" b="1" dirty="0" smtClean="0">
                <a:solidFill>
                  <a:srgbClr val="C00000"/>
                </a:solidFill>
                <a:latin typeface="+mn-lt"/>
              </a:rPr>
              <a:t>what is it? </a:t>
            </a:r>
            <a:r>
              <a:rPr lang="en-GB" sz="2000" b="1" dirty="0">
                <a:solidFill>
                  <a:srgbClr val="C00000"/>
                </a:solidFill>
                <a:latin typeface="Arial" pitchFamily="34" charset="0"/>
                <a:ea typeface="Microsoft YaHei" charset="-122"/>
                <a:cs typeface="Arial" pitchFamily="34" charset="0"/>
              </a:rPr>
              <a:t/>
            </a:r>
            <a:br>
              <a:rPr lang="en-GB" sz="2000" b="1" dirty="0">
                <a:solidFill>
                  <a:srgbClr val="C00000"/>
                </a:solidFill>
                <a:latin typeface="Arial" pitchFamily="34" charset="0"/>
                <a:ea typeface="Microsoft YaHei" charset="-122"/>
                <a:cs typeface="Arial" pitchFamily="34" charset="0"/>
              </a:rPr>
            </a:br>
            <a:endParaRPr lang="en-GB" sz="2000" dirty="0">
              <a:latin typeface="+mn-lt"/>
            </a:endParaRPr>
          </a:p>
        </p:txBody>
      </p:sp>
      <p:sp>
        <p:nvSpPr>
          <p:cNvPr id="3" name="Content Placeholder 2"/>
          <p:cNvSpPr>
            <a:spLocks noGrp="1"/>
          </p:cNvSpPr>
          <p:nvPr>
            <p:ph idx="1"/>
          </p:nvPr>
        </p:nvSpPr>
        <p:spPr>
          <a:xfrm>
            <a:off x="609600" y="1589088"/>
            <a:ext cx="3886200" cy="4572000"/>
          </a:xfrm>
        </p:spPr>
        <p:txBody>
          <a:bodyPr/>
          <a:lstStyle/>
          <a:p>
            <a:pPr marL="0" indent="0">
              <a:buFont typeface="Wingdings" pitchFamily="2" charset="2"/>
              <a:buNone/>
              <a:defRPr/>
            </a:pPr>
            <a:r>
              <a:rPr lang="en-GB" sz="1200" b="1" dirty="0" smtClean="0">
                <a:solidFill>
                  <a:srgbClr val="00B050"/>
                </a:solidFill>
                <a:latin typeface="+mn-lt"/>
              </a:rPr>
              <a:t>Organisational model / Questions that will determine legal form</a:t>
            </a:r>
          </a:p>
          <a:p>
            <a:pPr eaLnBrk="1">
              <a:spcBef>
                <a:spcPts val="775"/>
              </a:spcBef>
              <a:buFont typeface="Wingdings" pitchFamily="2" charset="2"/>
              <a:buChar char="Ø"/>
              <a:defRPr/>
            </a:pPr>
            <a:r>
              <a:rPr lang="en-GB" sz="1100" b="1" dirty="0">
                <a:latin typeface="+mn-lt"/>
                <a:ea typeface="Microsoft YaHei" charset="-122"/>
              </a:rPr>
              <a:t>Who owns or controls it and how?</a:t>
            </a:r>
          </a:p>
          <a:p>
            <a:pPr eaLnBrk="1">
              <a:spcBef>
                <a:spcPts val="775"/>
              </a:spcBef>
              <a:buFont typeface="Wingdings" pitchFamily="2" charset="2"/>
              <a:buChar char="Ø"/>
              <a:defRPr/>
            </a:pPr>
            <a:r>
              <a:rPr lang="en-GB" sz="1050" dirty="0">
                <a:latin typeface="+mn-lt"/>
                <a:ea typeface="Microsoft YaHei" charset="-122"/>
              </a:rPr>
              <a:t>Connected to social purpose and why it exists?</a:t>
            </a:r>
          </a:p>
          <a:p>
            <a:pPr eaLnBrk="1">
              <a:spcBef>
                <a:spcPts val="775"/>
              </a:spcBef>
              <a:buFont typeface="Wingdings" pitchFamily="2" charset="2"/>
              <a:buChar char="Ø"/>
              <a:defRPr/>
            </a:pPr>
            <a:r>
              <a:rPr lang="en-GB" sz="1050" dirty="0">
                <a:latin typeface="+mn-lt"/>
                <a:ea typeface="Microsoft YaHei" charset="-122"/>
              </a:rPr>
              <a:t>Co-operative / mutual </a:t>
            </a:r>
            <a:br>
              <a:rPr lang="en-GB" sz="1050" dirty="0">
                <a:latin typeface="+mn-lt"/>
                <a:ea typeface="Microsoft YaHei" charset="-122"/>
              </a:rPr>
            </a:br>
            <a:r>
              <a:rPr lang="en-GB" sz="1050" dirty="0">
                <a:latin typeface="+mn-lt"/>
                <a:ea typeface="Microsoft YaHei" charset="-122"/>
              </a:rPr>
              <a:t>(community, mutual self help, members are beneficiaries)</a:t>
            </a:r>
          </a:p>
          <a:p>
            <a:pPr eaLnBrk="1">
              <a:spcBef>
                <a:spcPts val="775"/>
              </a:spcBef>
              <a:buFont typeface="Wingdings" pitchFamily="2" charset="2"/>
              <a:buChar char="Ø"/>
              <a:defRPr/>
            </a:pPr>
            <a:r>
              <a:rPr lang="en-GB" sz="1050" dirty="0">
                <a:latin typeface="+mn-lt"/>
                <a:ea typeface="Microsoft YaHei" charset="-122"/>
              </a:rPr>
              <a:t>Trust / charity / beneficial</a:t>
            </a:r>
            <a:br>
              <a:rPr lang="en-GB" sz="1050" dirty="0">
                <a:latin typeface="+mn-lt"/>
                <a:ea typeface="Microsoft YaHei" charset="-122"/>
              </a:rPr>
            </a:br>
            <a:r>
              <a:rPr lang="en-GB" sz="1050" dirty="0">
                <a:latin typeface="+mn-lt"/>
                <a:ea typeface="Microsoft YaHei" charset="-122"/>
              </a:rPr>
              <a:t>(help others, beneficiaries receive, on behalf of members)</a:t>
            </a:r>
          </a:p>
          <a:p>
            <a:pPr eaLnBrk="1">
              <a:spcBef>
                <a:spcPts val="775"/>
              </a:spcBef>
              <a:buFont typeface="Wingdings" pitchFamily="2" charset="2"/>
              <a:buChar char="Ø"/>
              <a:defRPr/>
            </a:pPr>
            <a:r>
              <a:rPr lang="en-GB" sz="1050" dirty="0">
                <a:latin typeface="+mn-lt"/>
                <a:ea typeface="Microsoft YaHei" charset="-122"/>
              </a:rPr>
              <a:t>Social Entrepreneur </a:t>
            </a:r>
            <a:br>
              <a:rPr lang="en-GB" sz="1050" dirty="0">
                <a:latin typeface="+mn-lt"/>
                <a:ea typeface="Microsoft YaHei" charset="-122"/>
              </a:rPr>
            </a:br>
            <a:r>
              <a:rPr lang="en-GB" sz="1050" dirty="0">
                <a:latin typeface="+mn-lt"/>
                <a:ea typeface="Microsoft YaHei" charset="-122"/>
              </a:rPr>
              <a:t>(individual, help self while help others, beneficial)</a:t>
            </a:r>
          </a:p>
          <a:p>
            <a:pPr eaLnBrk="1">
              <a:spcBef>
                <a:spcPts val="775"/>
              </a:spcBef>
              <a:buFont typeface="Wingdings" pitchFamily="2" charset="2"/>
              <a:buChar char="Ø"/>
              <a:defRPr/>
            </a:pPr>
            <a:r>
              <a:rPr lang="en-GB" sz="1050" b="1" dirty="0">
                <a:latin typeface="+mn-lt"/>
                <a:ea typeface="Microsoft YaHei" charset="-122"/>
              </a:rPr>
              <a:t>Service users </a:t>
            </a:r>
            <a:r>
              <a:rPr lang="en-GB" sz="1050" dirty="0">
                <a:latin typeface="+mn-lt"/>
                <a:ea typeface="Microsoft YaHei" charset="-122"/>
              </a:rPr>
              <a:t>or beneficiaries</a:t>
            </a:r>
            <a:r>
              <a:rPr lang="en-GB" sz="1050" dirty="0" smtClean="0">
                <a:latin typeface="+mn-lt"/>
                <a:ea typeface="Microsoft YaHei" charset="-122"/>
              </a:rPr>
              <a:t>?</a:t>
            </a:r>
          </a:p>
          <a:p>
            <a:pPr eaLnBrk="1">
              <a:spcBef>
                <a:spcPts val="775"/>
              </a:spcBef>
              <a:buFont typeface="Wingdings" pitchFamily="2" charset="2"/>
              <a:buChar char="Ø"/>
              <a:defRPr/>
            </a:pPr>
            <a:r>
              <a:rPr lang="en-GB" sz="1050" b="1" dirty="0" smtClean="0">
                <a:latin typeface="+mn-lt"/>
                <a:ea typeface="Microsoft YaHei" charset="-122"/>
              </a:rPr>
              <a:t>What type of investment is needed?</a:t>
            </a:r>
          </a:p>
          <a:p>
            <a:pPr eaLnBrk="1">
              <a:spcBef>
                <a:spcPts val="775"/>
              </a:spcBef>
              <a:buFont typeface="Wingdings" pitchFamily="2" charset="2"/>
              <a:buChar char="Ø"/>
              <a:defRPr/>
            </a:pPr>
            <a:r>
              <a:rPr lang="en-GB" sz="1050" dirty="0" smtClean="0">
                <a:latin typeface="+mn-lt"/>
                <a:ea typeface="Microsoft YaHei" charset="-122"/>
              </a:rPr>
              <a:t>Debt investment?  Equity investment? Social Impact bonds (new asset class)?</a:t>
            </a:r>
          </a:p>
          <a:p>
            <a:pPr eaLnBrk="1">
              <a:spcBef>
                <a:spcPts val="775"/>
              </a:spcBef>
              <a:buFont typeface="Wingdings" pitchFamily="2" charset="2"/>
              <a:buChar char="Ø"/>
              <a:defRPr/>
            </a:pPr>
            <a:r>
              <a:rPr lang="en-GB" sz="1050" b="1" dirty="0" smtClean="0">
                <a:latin typeface="+mn-lt"/>
                <a:ea typeface="Microsoft YaHei" charset="-122"/>
              </a:rPr>
              <a:t>What are your plans for growth? </a:t>
            </a:r>
          </a:p>
          <a:p>
            <a:pPr eaLnBrk="1">
              <a:spcBef>
                <a:spcPts val="775"/>
              </a:spcBef>
              <a:buFont typeface="Wingdings" pitchFamily="2" charset="2"/>
              <a:buChar char="Ø"/>
              <a:defRPr/>
            </a:pPr>
            <a:r>
              <a:rPr lang="en-GB" sz="1050" dirty="0" smtClean="0">
                <a:latin typeface="+mn-lt"/>
                <a:ea typeface="Microsoft YaHei" charset="-122"/>
              </a:rPr>
              <a:t>Bigger operation? Social franchising? </a:t>
            </a:r>
          </a:p>
          <a:p>
            <a:pPr eaLnBrk="1">
              <a:spcBef>
                <a:spcPts val="775"/>
              </a:spcBef>
              <a:buFont typeface="Wingdings" pitchFamily="2" charset="2"/>
              <a:buChar char="Ø"/>
              <a:defRPr/>
            </a:pPr>
            <a:r>
              <a:rPr lang="en-GB" sz="1050" dirty="0" smtClean="0">
                <a:latin typeface="+mn-lt"/>
                <a:ea typeface="Microsoft YaHei" charset="-122"/>
              </a:rPr>
              <a:t>How will surpluses be invested or distributed?</a:t>
            </a:r>
            <a:r>
              <a:rPr lang="en-GB" sz="1200" dirty="0" smtClean="0">
                <a:latin typeface="+mn-lt"/>
                <a:ea typeface="Microsoft YaHei" charset="-122"/>
              </a:rPr>
              <a:t> </a:t>
            </a:r>
          </a:p>
          <a:p>
            <a:pPr eaLnBrk="1">
              <a:spcBef>
                <a:spcPts val="775"/>
              </a:spcBef>
              <a:buFont typeface="Wingdings" pitchFamily="2" charset="2"/>
              <a:buChar char="Ø"/>
              <a:defRPr/>
            </a:pPr>
            <a:endParaRPr lang="en-GB" sz="1200" dirty="0">
              <a:latin typeface="+mn-lt"/>
              <a:ea typeface="Microsoft YaHei" charset="-122"/>
            </a:endParaRPr>
          </a:p>
          <a:p>
            <a:pPr>
              <a:defRPr/>
            </a:pPr>
            <a:endParaRPr lang="en-GB" dirty="0"/>
          </a:p>
        </p:txBody>
      </p:sp>
      <p:sp>
        <p:nvSpPr>
          <p:cNvPr id="4" name="Content Placeholder 3"/>
          <p:cNvSpPr>
            <a:spLocks noGrp="1"/>
          </p:cNvSpPr>
          <p:nvPr>
            <p:ph idx="2"/>
          </p:nvPr>
        </p:nvSpPr>
        <p:spPr>
          <a:xfrm>
            <a:off x="4845050" y="1589088"/>
            <a:ext cx="3886200" cy="4572000"/>
          </a:xfrm>
        </p:spPr>
        <p:txBody>
          <a:bodyPr/>
          <a:lstStyle/>
          <a:p>
            <a:pPr>
              <a:buFont typeface="Wingdings" pitchFamily="2" charset="2"/>
              <a:buChar char="Ø"/>
              <a:defRPr/>
            </a:pPr>
            <a:endParaRPr lang="en-GB" sz="1200" b="1" dirty="0" smtClean="0">
              <a:solidFill>
                <a:srgbClr val="00B050"/>
              </a:solidFill>
              <a:latin typeface="+mn-lt"/>
            </a:endParaRPr>
          </a:p>
          <a:p>
            <a:pPr>
              <a:buFont typeface="Wingdings" pitchFamily="2" charset="2"/>
              <a:buChar char="Ø"/>
              <a:defRPr/>
            </a:pPr>
            <a:endParaRPr lang="en-GB" sz="1400" b="1" dirty="0">
              <a:solidFill>
                <a:srgbClr val="00B050"/>
              </a:solidFill>
              <a:latin typeface="+mn-lt"/>
            </a:endParaRPr>
          </a:p>
          <a:p>
            <a:pPr>
              <a:buFont typeface="Wingdings" pitchFamily="2" charset="2"/>
              <a:buChar char="Ø"/>
              <a:defRPr/>
            </a:pPr>
            <a:r>
              <a:rPr lang="en-GB" sz="2400" b="1" dirty="0" smtClean="0">
                <a:solidFill>
                  <a:srgbClr val="00B050"/>
                </a:solidFill>
                <a:latin typeface="+mn-lt"/>
              </a:rPr>
              <a:t>Legal forms  </a:t>
            </a:r>
          </a:p>
          <a:p>
            <a:pPr>
              <a:spcBef>
                <a:spcPct val="10000"/>
              </a:spcBef>
              <a:buFont typeface="Times New Roman" pitchFamily="18" charset="0"/>
              <a:buChar char="•"/>
              <a:defRPr/>
            </a:pPr>
            <a:r>
              <a:rPr lang="en-GB" sz="1400" dirty="0">
                <a:solidFill>
                  <a:schemeClr val="tx1"/>
                </a:solidFill>
                <a:latin typeface="+mn-lt"/>
              </a:rPr>
              <a:t>Unincorporated Association</a:t>
            </a:r>
          </a:p>
          <a:p>
            <a:pPr>
              <a:spcBef>
                <a:spcPct val="10000"/>
              </a:spcBef>
              <a:buFont typeface="Times New Roman" pitchFamily="18" charset="0"/>
              <a:buChar char="•"/>
              <a:defRPr/>
            </a:pPr>
            <a:r>
              <a:rPr lang="en-GB" sz="1400" dirty="0" smtClean="0">
                <a:solidFill>
                  <a:schemeClr val="tx1"/>
                </a:solidFill>
                <a:latin typeface="+mn-lt"/>
              </a:rPr>
              <a:t>Unincorporated </a:t>
            </a:r>
            <a:r>
              <a:rPr lang="en-GB" sz="1400" dirty="0">
                <a:solidFill>
                  <a:schemeClr val="tx1"/>
                </a:solidFill>
                <a:latin typeface="+mn-lt"/>
              </a:rPr>
              <a:t>Charity</a:t>
            </a:r>
          </a:p>
          <a:p>
            <a:pPr>
              <a:spcBef>
                <a:spcPct val="10000"/>
              </a:spcBef>
              <a:buFont typeface="Times New Roman" pitchFamily="18" charset="0"/>
              <a:buChar char="•"/>
              <a:defRPr/>
            </a:pPr>
            <a:r>
              <a:rPr lang="en-GB" sz="1400" dirty="0" smtClean="0">
                <a:solidFill>
                  <a:schemeClr val="tx1"/>
                </a:solidFill>
                <a:latin typeface="+mn-lt"/>
              </a:rPr>
              <a:t>Trust</a:t>
            </a:r>
            <a:endParaRPr lang="en-GB" sz="1400" dirty="0">
              <a:solidFill>
                <a:schemeClr val="tx1"/>
              </a:solidFill>
              <a:latin typeface="+mn-lt"/>
            </a:endParaRPr>
          </a:p>
          <a:p>
            <a:pPr>
              <a:spcBef>
                <a:spcPct val="10000"/>
              </a:spcBef>
              <a:buFont typeface="Times New Roman" pitchFamily="18" charset="0"/>
              <a:buChar char="•"/>
              <a:defRPr/>
            </a:pPr>
            <a:r>
              <a:rPr lang="en-GB" sz="1400" dirty="0" smtClean="0">
                <a:solidFill>
                  <a:schemeClr val="tx1"/>
                </a:solidFill>
                <a:latin typeface="+mn-lt"/>
              </a:rPr>
              <a:t>Charity </a:t>
            </a:r>
            <a:r>
              <a:rPr lang="en-GB" sz="1400" dirty="0">
                <a:solidFill>
                  <a:schemeClr val="tx1"/>
                </a:solidFill>
                <a:latin typeface="+mn-lt"/>
              </a:rPr>
              <a:t>(Company Limited by </a:t>
            </a:r>
            <a:r>
              <a:rPr lang="en-GB" sz="1400" dirty="0" smtClean="0">
                <a:solidFill>
                  <a:schemeClr val="tx1"/>
                </a:solidFill>
                <a:latin typeface="+mn-lt"/>
              </a:rPr>
              <a:t> Guarantee</a:t>
            </a:r>
            <a:r>
              <a:rPr lang="en-GB" sz="1400" dirty="0">
                <a:solidFill>
                  <a:schemeClr val="tx1"/>
                </a:solidFill>
                <a:latin typeface="+mn-lt"/>
              </a:rPr>
              <a:t>, CIO)</a:t>
            </a:r>
          </a:p>
          <a:p>
            <a:pPr>
              <a:spcBef>
                <a:spcPct val="10000"/>
              </a:spcBef>
              <a:buFont typeface="Times New Roman" pitchFamily="18" charset="0"/>
              <a:buChar char="•"/>
              <a:defRPr/>
            </a:pPr>
            <a:r>
              <a:rPr lang="en-GB" sz="1400" dirty="0" smtClean="0">
                <a:solidFill>
                  <a:schemeClr val="tx1"/>
                </a:solidFill>
                <a:latin typeface="+mn-lt"/>
              </a:rPr>
              <a:t>Company </a:t>
            </a:r>
            <a:r>
              <a:rPr lang="en-GB" sz="1400" dirty="0">
                <a:solidFill>
                  <a:schemeClr val="tx1"/>
                </a:solidFill>
                <a:latin typeface="+mn-lt"/>
              </a:rPr>
              <a:t>Limited by Guarantee</a:t>
            </a:r>
          </a:p>
          <a:p>
            <a:pPr>
              <a:spcBef>
                <a:spcPct val="10000"/>
              </a:spcBef>
              <a:buFont typeface="Times New Roman" pitchFamily="18" charset="0"/>
              <a:buChar char="•"/>
              <a:defRPr/>
            </a:pPr>
            <a:r>
              <a:rPr lang="en-GB" sz="1400" dirty="0" smtClean="0">
                <a:solidFill>
                  <a:schemeClr val="tx1"/>
                </a:solidFill>
                <a:latin typeface="+mn-lt"/>
              </a:rPr>
              <a:t>Company </a:t>
            </a:r>
            <a:r>
              <a:rPr lang="en-GB" sz="1400" dirty="0">
                <a:solidFill>
                  <a:schemeClr val="tx1"/>
                </a:solidFill>
                <a:latin typeface="+mn-lt"/>
              </a:rPr>
              <a:t>Limited by Share</a:t>
            </a:r>
          </a:p>
          <a:p>
            <a:pPr>
              <a:spcBef>
                <a:spcPct val="10000"/>
              </a:spcBef>
              <a:buFont typeface="Times New Roman" pitchFamily="18" charset="0"/>
              <a:buChar char="•"/>
              <a:defRPr/>
            </a:pPr>
            <a:r>
              <a:rPr lang="en-GB" sz="1400" dirty="0" smtClean="0">
                <a:solidFill>
                  <a:schemeClr val="tx1"/>
                </a:solidFill>
                <a:latin typeface="+mn-lt"/>
              </a:rPr>
              <a:t>Community </a:t>
            </a:r>
            <a:r>
              <a:rPr lang="en-GB" sz="1400" dirty="0">
                <a:solidFill>
                  <a:schemeClr val="tx1"/>
                </a:solidFill>
                <a:latin typeface="+mn-lt"/>
              </a:rPr>
              <a:t>Interest Company (Guarantee </a:t>
            </a:r>
            <a:r>
              <a:rPr lang="en-GB" sz="1400" dirty="0" smtClean="0">
                <a:solidFill>
                  <a:schemeClr val="tx1"/>
                </a:solidFill>
                <a:latin typeface="+mn-lt"/>
              </a:rPr>
              <a:t>   or </a:t>
            </a:r>
            <a:r>
              <a:rPr lang="en-GB" sz="1400" dirty="0">
                <a:solidFill>
                  <a:schemeClr val="tx1"/>
                </a:solidFill>
                <a:latin typeface="+mn-lt"/>
              </a:rPr>
              <a:t>Share)</a:t>
            </a:r>
          </a:p>
          <a:p>
            <a:pPr>
              <a:spcBef>
                <a:spcPct val="10000"/>
              </a:spcBef>
              <a:buFont typeface="Times New Roman" pitchFamily="18" charset="0"/>
              <a:buChar char="•"/>
              <a:defRPr/>
            </a:pPr>
            <a:r>
              <a:rPr lang="en-GB" sz="1400" dirty="0">
                <a:solidFill>
                  <a:schemeClr val="tx1"/>
                </a:solidFill>
                <a:latin typeface="+mn-lt"/>
              </a:rPr>
              <a:t> Society for the Benefit of the Community</a:t>
            </a:r>
          </a:p>
          <a:p>
            <a:pPr>
              <a:spcBef>
                <a:spcPct val="10000"/>
              </a:spcBef>
              <a:buFont typeface="Times New Roman" pitchFamily="18" charset="0"/>
              <a:buChar char="•"/>
              <a:defRPr/>
            </a:pPr>
            <a:r>
              <a:rPr lang="en-GB" sz="1400" dirty="0">
                <a:solidFill>
                  <a:schemeClr val="tx1"/>
                </a:solidFill>
                <a:latin typeface="+mn-lt"/>
              </a:rPr>
              <a:t> Co-operative Society </a:t>
            </a:r>
          </a:p>
          <a:p>
            <a:pPr>
              <a:spcBef>
                <a:spcPct val="10000"/>
              </a:spcBef>
              <a:buFont typeface="Times New Roman" pitchFamily="18" charset="0"/>
              <a:buChar char="•"/>
              <a:defRPr/>
            </a:pPr>
            <a:r>
              <a:rPr lang="en-GB" sz="1400" dirty="0">
                <a:solidFill>
                  <a:schemeClr val="tx1"/>
                </a:solidFill>
                <a:latin typeface="+mn-lt"/>
              </a:rPr>
              <a:t> LLP</a:t>
            </a:r>
          </a:p>
          <a:p>
            <a:pPr marL="0" indent="0">
              <a:buFont typeface="Wingdings" pitchFamily="2" charset="2"/>
              <a:buNone/>
              <a:defRPr/>
            </a:pPr>
            <a:endParaRPr lang="en-GB" sz="1200" dirty="0" smtClean="0">
              <a:solidFill>
                <a:srgbClr val="C00000"/>
              </a:solidFill>
              <a:latin typeface="+mn-lt"/>
            </a:endParaRPr>
          </a:p>
        </p:txBody>
      </p:sp>
      <p:sp>
        <p:nvSpPr>
          <p:cNvPr id="5" name="Footer Placeholder 4"/>
          <p:cNvSpPr>
            <a:spLocks noGrp="1"/>
          </p:cNvSpPr>
          <p:nvPr>
            <p:ph type="ftr" sz="quarter" idx="11"/>
          </p:nvPr>
        </p:nvSpPr>
        <p:spPr/>
        <p:txBody>
          <a:bodyPr/>
          <a:lstStyle/>
          <a:p>
            <a:pPr>
              <a:defRPr/>
            </a:pPr>
            <a:r>
              <a:rPr dirty="0" smtClean="0"/>
              <a:t>www.olmec-ec.org.uk</a:t>
            </a:r>
            <a:endParaRPr dirty="0"/>
          </a:p>
        </p:txBody>
      </p:sp>
      <p:sp>
        <p:nvSpPr>
          <p:cNvPr id="6" name="Slide Number Placeholder 5"/>
          <p:cNvSpPr>
            <a:spLocks noGrp="1"/>
          </p:cNvSpPr>
          <p:nvPr>
            <p:ph type="sldNum" sz="quarter" idx="12"/>
          </p:nvPr>
        </p:nvSpPr>
        <p:spPr/>
        <p:txBody>
          <a:bodyPr/>
          <a:lstStyle/>
          <a:p>
            <a:pPr>
              <a:defRPr/>
            </a:pPr>
            <a:fld id="{6E10F3A3-D86B-4F13-B5F0-71DA019B4FE9}" type="slidenum">
              <a:rPr smtClean="0"/>
              <a:pPr>
                <a:defRPr/>
              </a:pPr>
              <a:t>8</a:t>
            </a:fld>
            <a:endParaRPr dirty="0"/>
          </a:p>
        </p:txBody>
      </p:sp>
      <p:pic>
        <p:nvPicPr>
          <p:cNvPr id="24582" name="Picture 9" descr="Z:\Communication &amp; Marketing\Olmec logo 2010\Tag line.jpg"/>
          <p:cNvPicPr>
            <a:picLocks noChangeAspect="1" noChangeArrowheads="1"/>
          </p:cNvPicPr>
          <p:nvPr/>
        </p:nvPicPr>
        <p:blipFill>
          <a:blip r:embed="rId2"/>
          <a:srcRect/>
          <a:stretch>
            <a:fillRect/>
          </a:stretch>
        </p:blipFill>
        <p:spPr bwMode="auto">
          <a:xfrm>
            <a:off x="5076825" y="6005513"/>
            <a:ext cx="3887788" cy="247650"/>
          </a:xfrm>
          <a:prstGeom prst="rect">
            <a:avLst/>
          </a:prstGeom>
          <a:noFill/>
          <a:ln w="9525">
            <a:noFill/>
            <a:miter lim="800000"/>
            <a:headEnd/>
            <a:tailEnd/>
          </a:ln>
        </p:spPr>
      </p:pic>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lstStyle/>
          <a:p>
            <a:pPr algn="ctr">
              <a:defRPr/>
            </a:pPr>
            <a:r>
              <a:rPr lang="en-GB" sz="2000" b="1" dirty="0" smtClean="0">
                <a:solidFill>
                  <a:srgbClr val="C00000"/>
                </a:solidFill>
                <a:latin typeface="+mn-lt"/>
              </a:rPr>
              <a:t>Common factors in all forms of social enterprise.  </a:t>
            </a:r>
            <a:r>
              <a:rPr lang="en-GB" sz="2000" b="1" dirty="0">
                <a:solidFill>
                  <a:srgbClr val="C00000"/>
                </a:solidFill>
                <a:latin typeface="Arial" pitchFamily="34" charset="0"/>
                <a:ea typeface="Microsoft YaHei" charset="-122"/>
                <a:cs typeface="Arial" pitchFamily="34" charset="0"/>
              </a:rPr>
              <a:t/>
            </a:r>
            <a:br>
              <a:rPr lang="en-GB" sz="2000" b="1" dirty="0">
                <a:solidFill>
                  <a:srgbClr val="C00000"/>
                </a:solidFill>
                <a:latin typeface="Arial" pitchFamily="34" charset="0"/>
                <a:ea typeface="Microsoft YaHei" charset="-122"/>
                <a:cs typeface="Arial" pitchFamily="34" charset="0"/>
              </a:rPr>
            </a:br>
            <a:endParaRPr lang="en-GB" sz="2000" dirty="0">
              <a:latin typeface="+mn-lt"/>
            </a:endParaRPr>
          </a:p>
        </p:txBody>
      </p:sp>
      <p:sp>
        <p:nvSpPr>
          <p:cNvPr id="3" name="Content Placeholder 2"/>
          <p:cNvSpPr>
            <a:spLocks noGrp="1"/>
          </p:cNvSpPr>
          <p:nvPr>
            <p:ph idx="1"/>
          </p:nvPr>
        </p:nvSpPr>
        <p:spPr>
          <a:xfrm>
            <a:off x="612775" y="1600200"/>
            <a:ext cx="8153400" cy="4495800"/>
          </a:xfrm>
        </p:spPr>
        <p:txBody>
          <a:bodyPr/>
          <a:lstStyle/>
          <a:p>
            <a:pPr>
              <a:buFont typeface="Wingdings" pitchFamily="2" charset="2"/>
              <a:buChar char="Ø"/>
              <a:defRPr/>
            </a:pPr>
            <a:endParaRPr lang="en-GB" sz="1800" b="1" dirty="0" smtClean="0">
              <a:solidFill>
                <a:srgbClr val="00B050"/>
              </a:solidFill>
              <a:latin typeface="+mn-lt"/>
            </a:endParaRPr>
          </a:p>
          <a:p>
            <a:pPr eaLnBrk="1">
              <a:spcBef>
                <a:spcPts val="775"/>
              </a:spcBef>
              <a:buFont typeface="Wingdings" pitchFamily="2" charset="2"/>
              <a:buChar char="Ø"/>
              <a:defRPr/>
            </a:pPr>
            <a:endParaRPr lang="en-GB" sz="1800" b="1" dirty="0">
              <a:solidFill>
                <a:srgbClr val="00B050"/>
              </a:solidFill>
              <a:latin typeface="+mn-lt"/>
              <a:ea typeface="Microsoft YaHei" charset="-122"/>
            </a:endParaRPr>
          </a:p>
          <a:p>
            <a:pPr algn="ctr" eaLnBrk="1">
              <a:spcBef>
                <a:spcPts val="775"/>
              </a:spcBef>
              <a:buFont typeface="Wingdings" pitchFamily="2" charset="2"/>
              <a:buChar char="Ø"/>
              <a:defRPr/>
            </a:pPr>
            <a:r>
              <a:rPr lang="en-GB" sz="2400" dirty="0">
                <a:latin typeface="+mn-lt"/>
                <a:ea typeface="Microsoft YaHei" charset="-122"/>
              </a:rPr>
              <a:t>Organisation </a:t>
            </a:r>
          </a:p>
          <a:p>
            <a:pPr algn="ctr" eaLnBrk="1">
              <a:spcBef>
                <a:spcPts val="775"/>
              </a:spcBef>
              <a:buFont typeface="Wingdings" pitchFamily="2" charset="2"/>
              <a:buChar char="Ø"/>
              <a:defRPr/>
            </a:pPr>
            <a:r>
              <a:rPr lang="en-GB" sz="2400" dirty="0">
                <a:latin typeface="+mn-lt"/>
                <a:ea typeface="Microsoft YaHei" charset="-122"/>
              </a:rPr>
              <a:t>Clear social purpose</a:t>
            </a:r>
          </a:p>
          <a:p>
            <a:pPr algn="ctr" eaLnBrk="1">
              <a:spcBef>
                <a:spcPts val="775"/>
              </a:spcBef>
              <a:buFont typeface="Wingdings" pitchFamily="2" charset="2"/>
              <a:buChar char="Ø"/>
              <a:defRPr/>
            </a:pPr>
            <a:r>
              <a:rPr lang="en-GB" sz="2400" dirty="0">
                <a:latin typeface="+mn-lt"/>
                <a:ea typeface="Microsoft YaHei" charset="-122"/>
              </a:rPr>
              <a:t>Earn income from trading</a:t>
            </a:r>
          </a:p>
          <a:p>
            <a:pPr algn="ctr" eaLnBrk="1">
              <a:spcBef>
                <a:spcPts val="775"/>
              </a:spcBef>
              <a:buFont typeface="Wingdings" pitchFamily="2" charset="2"/>
              <a:buChar char="Ø"/>
              <a:defRPr/>
            </a:pPr>
            <a:r>
              <a:rPr lang="en-GB" sz="2400" dirty="0">
                <a:latin typeface="+mn-lt"/>
                <a:ea typeface="Microsoft YaHei" charset="-122"/>
              </a:rPr>
              <a:t>Create products or services for a market </a:t>
            </a:r>
          </a:p>
          <a:p>
            <a:pPr algn="ctr" eaLnBrk="1">
              <a:spcBef>
                <a:spcPts val="775"/>
              </a:spcBef>
              <a:buFont typeface="Wingdings" pitchFamily="2" charset="2"/>
              <a:buChar char="Ø"/>
              <a:defRPr/>
            </a:pPr>
            <a:r>
              <a:rPr lang="en-GB" sz="2400" dirty="0">
                <a:latin typeface="+mn-lt"/>
                <a:ea typeface="Microsoft YaHei" charset="-122"/>
              </a:rPr>
              <a:t>Earn 50%+ income from trading </a:t>
            </a:r>
            <a:br>
              <a:rPr lang="en-GB" sz="2400" dirty="0">
                <a:latin typeface="+mn-lt"/>
                <a:ea typeface="Microsoft YaHei" charset="-122"/>
              </a:rPr>
            </a:br>
            <a:r>
              <a:rPr lang="en-GB" sz="2400" i="1" dirty="0">
                <a:latin typeface="+mn-lt"/>
                <a:ea typeface="Microsoft YaHei" charset="-122"/>
              </a:rPr>
              <a:t>(not grants/donation)</a:t>
            </a:r>
          </a:p>
          <a:p>
            <a:pPr algn="ctr" eaLnBrk="1">
              <a:spcBef>
                <a:spcPts val="775"/>
              </a:spcBef>
              <a:buFont typeface="Wingdings" pitchFamily="2" charset="2"/>
              <a:buChar char="Ø"/>
              <a:defRPr/>
            </a:pPr>
            <a:r>
              <a:rPr lang="en-GB" sz="2400" dirty="0" smtClean="0">
                <a:latin typeface="+mn-lt"/>
                <a:ea typeface="Microsoft YaHei" charset="-122"/>
              </a:rPr>
              <a:t>Profits </a:t>
            </a:r>
            <a:r>
              <a:rPr lang="en-GB" sz="2400" dirty="0">
                <a:latin typeface="+mn-lt"/>
                <a:ea typeface="Microsoft YaHei" charset="-122"/>
              </a:rPr>
              <a:t>used in line with social purpose</a:t>
            </a:r>
          </a:p>
          <a:p>
            <a:pPr eaLnBrk="1">
              <a:spcBef>
                <a:spcPts val="775"/>
              </a:spcBef>
              <a:buFont typeface="Wingdings" pitchFamily="2" charset="2"/>
              <a:buChar char="Ø"/>
              <a:defRPr/>
            </a:pPr>
            <a:endParaRPr lang="en-GB" sz="1200" dirty="0">
              <a:latin typeface="+mn-lt"/>
              <a:ea typeface="Microsoft YaHei" charset="-122"/>
            </a:endParaRPr>
          </a:p>
          <a:p>
            <a:pPr>
              <a:defRPr/>
            </a:pPr>
            <a:endParaRPr lang="en-GB" dirty="0"/>
          </a:p>
        </p:txBody>
      </p:sp>
      <p:sp>
        <p:nvSpPr>
          <p:cNvPr id="5" name="Footer Placeholder 4"/>
          <p:cNvSpPr>
            <a:spLocks noGrp="1"/>
          </p:cNvSpPr>
          <p:nvPr>
            <p:ph type="ftr" sz="quarter" idx="11"/>
          </p:nvPr>
        </p:nvSpPr>
        <p:spPr/>
        <p:txBody>
          <a:bodyPr/>
          <a:lstStyle/>
          <a:p>
            <a:pPr>
              <a:defRPr/>
            </a:pPr>
            <a:r>
              <a:rPr dirty="0" smtClean="0"/>
              <a:t>www.olmec-ec.org.uk</a:t>
            </a:r>
            <a:endParaRPr dirty="0"/>
          </a:p>
        </p:txBody>
      </p:sp>
      <p:sp>
        <p:nvSpPr>
          <p:cNvPr id="6" name="Slide Number Placeholder 5"/>
          <p:cNvSpPr>
            <a:spLocks noGrp="1"/>
          </p:cNvSpPr>
          <p:nvPr>
            <p:ph type="sldNum" sz="quarter" idx="12"/>
          </p:nvPr>
        </p:nvSpPr>
        <p:spPr/>
        <p:txBody>
          <a:bodyPr/>
          <a:lstStyle/>
          <a:p>
            <a:pPr>
              <a:defRPr/>
            </a:pPr>
            <a:fld id="{66713435-2CC7-4BF3-9A94-C869DD88F32B}" type="slidenum">
              <a:rPr smtClean="0"/>
              <a:pPr>
                <a:defRPr/>
              </a:pPr>
              <a:t>9</a:t>
            </a:fld>
            <a:endParaRPr dirty="0"/>
          </a:p>
        </p:txBody>
      </p:sp>
      <p:pic>
        <p:nvPicPr>
          <p:cNvPr id="25605" name="Picture 7" descr="metropolitan_landscape sml.JPG"/>
          <p:cNvPicPr>
            <a:picLocks noChangeAspect="1" noChangeArrowheads="1"/>
          </p:cNvPicPr>
          <p:nvPr/>
        </p:nvPicPr>
        <p:blipFill>
          <a:blip r:embed="rId3"/>
          <a:srcRect/>
          <a:stretch>
            <a:fillRect/>
          </a:stretch>
        </p:blipFill>
        <p:spPr bwMode="auto">
          <a:xfrm>
            <a:off x="468313" y="5876925"/>
            <a:ext cx="1965325" cy="628650"/>
          </a:xfrm>
          <a:prstGeom prst="rect">
            <a:avLst/>
          </a:prstGeom>
          <a:noFill/>
          <a:ln w="9525">
            <a:noFill/>
            <a:miter lim="800000"/>
            <a:headEnd/>
            <a:tailEnd/>
          </a:ln>
        </p:spPr>
      </p:pic>
      <p:pic>
        <p:nvPicPr>
          <p:cNvPr id="25606" name="Picture 9" descr="Z:\Communication &amp; Marketing\Olmec logo 2010\Tag line.jpg"/>
          <p:cNvPicPr>
            <a:picLocks noChangeAspect="1" noChangeArrowheads="1"/>
          </p:cNvPicPr>
          <p:nvPr/>
        </p:nvPicPr>
        <p:blipFill>
          <a:blip r:embed="rId4"/>
          <a:srcRect/>
          <a:stretch>
            <a:fillRect/>
          </a:stretch>
        </p:blipFill>
        <p:spPr bwMode="auto">
          <a:xfrm>
            <a:off x="5076825" y="6005513"/>
            <a:ext cx="3887788" cy="247650"/>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par>
    </p:tnLst>
  </p:timing>
</p:sld>
</file>

<file path=ppt/theme/theme1.xml><?xml version="1.0" encoding="utf-8"?>
<a:theme xmlns:a="http://schemas.openxmlformats.org/drawingml/2006/main" name="Median">
  <a:themeElements>
    <a:clrScheme name="Custom 11">
      <a:dk1>
        <a:sysClr val="windowText" lastClr="000000"/>
      </a:dk1>
      <a:lt1>
        <a:sysClr val="window" lastClr="FFFFFF"/>
      </a:lt1>
      <a:dk2>
        <a:srgbClr val="323232"/>
      </a:dk2>
      <a:lt2>
        <a:srgbClr val="E3DED1"/>
      </a:lt2>
      <a:accent1>
        <a:srgbClr val="F07F09"/>
      </a:accent1>
      <a:accent2>
        <a:srgbClr val="C00000"/>
      </a:accent2>
      <a:accent3>
        <a:srgbClr val="1B587C"/>
      </a:accent3>
      <a:accent4>
        <a:srgbClr val="4E8542"/>
      </a:accent4>
      <a:accent5>
        <a:srgbClr val="604878"/>
      </a:accent5>
      <a:accent6>
        <a:srgbClr val="C00000"/>
      </a:accent6>
      <a:hlink>
        <a:srgbClr val="6B9F25"/>
      </a:hlink>
      <a:folHlink>
        <a:srgbClr val="C00000"/>
      </a:folHlink>
    </a:clrScheme>
    <a:fontScheme name="Custom 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1522</TotalTime>
  <Words>1297</Words>
  <Application>Microsoft Office PowerPoint</Application>
  <PresentationFormat>On-screen Show (4:3)</PresentationFormat>
  <Paragraphs>241</Paragraphs>
  <Slides>15</Slides>
  <Notes>8</Notes>
  <HiddenSlides>2</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      </vt:lpstr>
      <vt:lpstr>  “Challenges for small to medium BME organisations seeking to develop social enterprises.” </vt:lpstr>
      <vt:lpstr>“Challenges for small to medium BME organisations seeking to develop social enterprises.” </vt:lpstr>
      <vt:lpstr>Social Enterprise: what is it? </vt:lpstr>
      <vt:lpstr>PowerPoint Presentation</vt:lpstr>
      <vt:lpstr>Social Enterprise: an example of a business type and legal form   </vt:lpstr>
      <vt:lpstr>Social Enterprise: a definition: please don’t confuse business type with legal form!! </vt:lpstr>
      <vt:lpstr>Social Enterprise: what is it?  </vt:lpstr>
      <vt:lpstr>Common factors in all forms of social enterprise.   </vt:lpstr>
      <vt:lpstr>Opportunities: a look at the size of the sector </vt:lpstr>
      <vt:lpstr>Opportunities in social enterprise </vt:lpstr>
      <vt:lpstr>Challenges facing a social enterprise </vt:lpstr>
      <vt:lpstr>First Steps in Social Enterprise Case Studies </vt:lpstr>
      <vt:lpstr>Where you can go to for help and support  </vt:lpstr>
      <vt:lpstr>Introduction to social enterprise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Ilaria Baldessarini</dc:creator>
  <cp:lastModifiedBy>John Mayford</cp:lastModifiedBy>
  <cp:revision>190</cp:revision>
  <dcterms:created xsi:type="dcterms:W3CDTF">2010-07-06T10:05:13Z</dcterms:created>
  <dcterms:modified xsi:type="dcterms:W3CDTF">2014-02-26T09:03:37Z</dcterms:modified>
</cp:coreProperties>
</file>