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63" r:id="rId4"/>
    <p:sldId id="258" r:id="rId5"/>
    <p:sldId id="260" r:id="rId6"/>
    <p:sldId id="261" r:id="rId7"/>
    <p:sldId id="264" r:id="rId8"/>
    <p:sldId id="262" r:id="rId9"/>
    <p:sldId id="266"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93" autoAdjust="0"/>
  </p:normalViewPr>
  <p:slideViewPr>
    <p:cSldViewPr>
      <p:cViewPr>
        <p:scale>
          <a:sx n="70" d="100"/>
          <a:sy n="70" d="100"/>
        </p:scale>
        <p:origin x="-115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2BEECE-C3BB-4C76-9148-E7D39D61B05D}" type="datetimeFigureOut">
              <a:rPr lang="en-GB" smtClean="0"/>
              <a:pPr/>
              <a:t>26/02/2014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D204A1-EC7B-46C9-8A3F-475AC37EE963}" type="slidenum">
              <a:rPr lang="en-GB" smtClean="0"/>
              <a:pPr/>
              <a:t>‹#›</a:t>
            </a:fld>
            <a:endParaRPr lang="en-GB"/>
          </a:p>
        </p:txBody>
      </p:sp>
    </p:spTree>
    <p:extLst>
      <p:ext uri="{BB962C8B-B14F-4D97-AF65-F5344CB8AC3E}">
        <p14:creationId xmlns:p14="http://schemas.microsoft.com/office/powerpoint/2010/main" val="35717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CD204A1-EC7B-46C9-8A3F-475AC37EE963}"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GB" dirty="0"/>
          </a:p>
        </p:txBody>
      </p:sp>
      <p:sp>
        <p:nvSpPr>
          <p:cNvPr id="4" name="Slide Number Placeholder 3"/>
          <p:cNvSpPr>
            <a:spLocks noGrp="1"/>
          </p:cNvSpPr>
          <p:nvPr>
            <p:ph type="sldNum" sz="quarter" idx="10"/>
          </p:nvPr>
        </p:nvSpPr>
        <p:spPr/>
        <p:txBody>
          <a:bodyPr/>
          <a:lstStyle/>
          <a:p>
            <a:fld id="{DCD204A1-EC7B-46C9-8A3F-475AC37EE963}"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CD204A1-EC7B-46C9-8A3F-475AC37EE963}"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Local watchdog group for patients, service users, carers and the general public</a:t>
            </a:r>
          </a:p>
          <a:p>
            <a:endParaRPr lang="en-GB" dirty="0"/>
          </a:p>
        </p:txBody>
      </p:sp>
      <p:sp>
        <p:nvSpPr>
          <p:cNvPr id="4" name="Slide Number Placeholder 3"/>
          <p:cNvSpPr>
            <a:spLocks noGrp="1"/>
          </p:cNvSpPr>
          <p:nvPr>
            <p:ph type="sldNum" sz="quarter" idx="10"/>
          </p:nvPr>
        </p:nvSpPr>
        <p:spPr/>
        <p:txBody>
          <a:bodyPr/>
          <a:lstStyle/>
          <a:p>
            <a:fld id="{DCD204A1-EC7B-46C9-8A3F-475AC37EE963}"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0CEB1F8-7554-45E0-B72A-F7493F46EB5B}" type="datetimeFigureOut">
              <a:rPr lang="en-GB" smtClean="0"/>
              <a:pPr/>
              <a:t>26/02/2014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C0124D9-8F84-4469-BD33-9CE1FB0E4C3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C0124D9-8F84-4469-BD33-9CE1FB0E4C3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C0124D9-8F84-4469-BD33-9CE1FB0E4C3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C0124D9-8F84-4469-BD33-9CE1FB0E4C3D}"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4C0124D9-8F84-4469-BD33-9CE1FB0E4C3D}"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4C0124D9-8F84-4469-BD33-9CE1FB0E4C3D}"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4C0124D9-8F84-4469-BD33-9CE1FB0E4C3D}"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4C0124D9-8F84-4469-BD33-9CE1FB0E4C3D}"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0CEB1F8-7554-45E0-B72A-F7493F46EB5B}" type="datetimeFigureOut">
              <a:rPr lang="en-GB" smtClean="0"/>
              <a:pPr/>
              <a:t>26/02/2014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4C0124D9-8F84-4469-BD33-9CE1FB0E4C3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0CEB1F8-7554-45E0-B72A-F7493F46EB5B}" type="datetimeFigureOut">
              <a:rPr lang="en-GB" smtClean="0"/>
              <a:pPr/>
              <a:t>26/02/2014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4C0124D9-8F84-4469-BD33-9CE1FB0E4C3D}"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0CEB1F8-7554-45E0-B72A-F7493F46EB5B}" type="datetimeFigureOut">
              <a:rPr lang="en-GB" smtClean="0"/>
              <a:pPr/>
              <a:t>26/02/2014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C0124D9-8F84-4469-BD33-9CE1FB0E4C3D}"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0CEB1F8-7554-45E0-B72A-F7493F46EB5B}" type="datetimeFigureOut">
              <a:rPr lang="en-GB" smtClean="0"/>
              <a:pPr/>
              <a:t>26/02/2014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C0124D9-8F84-4469-BD33-9CE1FB0E4C3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utonirishforum.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utonirishforum.org/" TargetMode="External"/><Relationship Id="rId7" Type="http://schemas.openxmlformats.org/officeDocument/2006/relationships/image" Target="../media/image8.png"/><Relationship Id="rId2" Type="http://schemas.openxmlformats.org/officeDocument/2006/relationships/hyperlink" Target="http://www.healthwatchluton.co.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200" dirty="0" smtClean="0"/>
              <a:t>.</a:t>
            </a:r>
            <a:r>
              <a:rPr lang="en-GB" dirty="0"/>
              <a:t/>
            </a:r>
            <a:br>
              <a:rPr lang="en-GB" dirty="0"/>
            </a:br>
            <a:endParaRPr lang="en-GB" dirty="0"/>
          </a:p>
        </p:txBody>
      </p:sp>
      <p:sp>
        <p:nvSpPr>
          <p:cNvPr id="3" name="Subtitle 2"/>
          <p:cNvSpPr>
            <a:spLocks noGrp="1"/>
          </p:cNvSpPr>
          <p:nvPr>
            <p:ph type="subTitle" idx="1"/>
          </p:nvPr>
        </p:nvSpPr>
        <p:spPr>
          <a:xfrm>
            <a:off x="685800" y="1844824"/>
            <a:ext cx="7772400" cy="2966487"/>
          </a:xfrm>
        </p:spPr>
        <p:txBody>
          <a:bodyPr>
            <a:normAutofit fontScale="85000" lnSpcReduction="20000"/>
          </a:bodyPr>
          <a:lstStyle/>
          <a:p>
            <a:r>
              <a:rPr lang="en-GB" sz="5800" b="1" dirty="0" smtClean="0"/>
              <a:t>New ways of making an impact locally</a:t>
            </a:r>
          </a:p>
          <a:p>
            <a:endParaRPr lang="en-GB" sz="4800" b="1" dirty="0" smtClean="0"/>
          </a:p>
          <a:p>
            <a:r>
              <a:rPr lang="en-GB" sz="2800" b="1" dirty="0" err="1" smtClean="0"/>
              <a:t>Noelette</a:t>
            </a:r>
            <a:r>
              <a:rPr lang="en-GB" sz="2800" b="1" dirty="0" smtClean="0"/>
              <a:t> Hanley</a:t>
            </a:r>
          </a:p>
          <a:p>
            <a:r>
              <a:rPr lang="en-GB" sz="2800" b="1" dirty="0" smtClean="0"/>
              <a:t>Chief Officer</a:t>
            </a:r>
          </a:p>
          <a:p>
            <a:r>
              <a:rPr lang="en-GB" sz="2800" b="1" dirty="0" smtClean="0">
                <a:solidFill>
                  <a:srgbClr val="006600"/>
                </a:solidFill>
                <a:hlinkClick r:id="rId3"/>
              </a:rPr>
              <a:t>Luton Irish Forum</a:t>
            </a:r>
            <a:endParaRPr lang="en-GB" dirty="0">
              <a:solidFill>
                <a:srgbClr val="006600"/>
              </a:solidFill>
            </a:endParaRPr>
          </a:p>
        </p:txBody>
      </p:sp>
      <p:pic>
        <p:nvPicPr>
          <p:cNvPr id="4" name="Picture 3" descr="Picture1.jpg"/>
          <p:cNvPicPr>
            <a:picLocks noChangeAspect="1"/>
          </p:cNvPicPr>
          <p:nvPr/>
        </p:nvPicPr>
        <p:blipFill>
          <a:blip r:embed="rId4" cstate="print"/>
          <a:stretch>
            <a:fillRect/>
          </a:stretch>
        </p:blipFill>
        <p:spPr>
          <a:xfrm>
            <a:off x="2195736" y="2751545"/>
            <a:ext cx="1296144" cy="1825031"/>
          </a:xfrm>
          <a:prstGeom prst="rect">
            <a:avLst/>
          </a:prstGeom>
          <a:effectLst>
            <a:outerShdw blurRad="50800" dist="50800" dir="5400000" algn="ctr" rotWithShape="0">
              <a:schemeClr val="bg1"/>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smtClean="0"/>
              <a:t>Questions?</a:t>
            </a:r>
            <a:endParaRPr lang="en-GB" dirty="0"/>
          </a:p>
        </p:txBody>
      </p:sp>
      <p:sp>
        <p:nvSpPr>
          <p:cNvPr id="7" name="Subtitle 6"/>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800" dirty="0" smtClean="0"/>
              <a:t>Introduction to LIF;</a:t>
            </a:r>
          </a:p>
          <a:p>
            <a:r>
              <a:rPr lang="en-GB" sz="2800" dirty="0" smtClean="0"/>
              <a:t>Development of LIF’s reputation as a provider of health and wellbeing services in Luton;</a:t>
            </a:r>
          </a:p>
          <a:p>
            <a:r>
              <a:rPr lang="en-GB" sz="2800" dirty="0" smtClean="0"/>
              <a:t>The Healthwatch application process; </a:t>
            </a:r>
          </a:p>
          <a:p>
            <a:r>
              <a:rPr lang="en-GB" sz="2800" dirty="0" smtClean="0"/>
              <a:t>The work involved in the delivery of the Healthwatch contract.</a:t>
            </a:r>
            <a:endParaRPr lang="en-GB" dirty="0"/>
          </a:p>
        </p:txBody>
      </p:sp>
      <p:sp>
        <p:nvSpPr>
          <p:cNvPr id="3" name="Title 2"/>
          <p:cNvSpPr>
            <a:spLocks noGrp="1"/>
          </p:cNvSpPr>
          <p:nvPr>
            <p:ph type="title"/>
          </p:nvPr>
        </p:nvSpPr>
        <p:spPr/>
        <p:txBody>
          <a:bodyPr/>
          <a:lstStyle/>
          <a:p>
            <a:r>
              <a:rPr lang="en-GB" dirty="0" smtClean="0"/>
              <a:t>Overview</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GB" dirty="0" smtClean="0"/>
              <a:t>Registered Charity &amp; Company Limited by Guarantee;</a:t>
            </a:r>
          </a:p>
          <a:p>
            <a:r>
              <a:rPr lang="en-GB" dirty="0" smtClean="0"/>
              <a:t>Formed in 1997;</a:t>
            </a:r>
          </a:p>
          <a:p>
            <a:r>
              <a:rPr lang="en-GB" dirty="0" smtClean="0"/>
              <a:t>9 staff &amp; 100 volunteers;</a:t>
            </a:r>
          </a:p>
          <a:p>
            <a:r>
              <a:rPr lang="en-GB" dirty="0" smtClean="0"/>
              <a:t>900 members;</a:t>
            </a:r>
          </a:p>
          <a:p>
            <a:r>
              <a:rPr lang="en-GB" dirty="0" smtClean="0"/>
              <a:t>Serves Luton and the surrounding areas;</a:t>
            </a:r>
          </a:p>
          <a:p>
            <a:r>
              <a:rPr lang="en-GB" dirty="0" smtClean="0"/>
              <a:t>Provides welfare support relating to welfare benefits, housing, debt and provides practical support to engage with Ombudsman services, tribunals, courts and appeals; </a:t>
            </a:r>
          </a:p>
          <a:p>
            <a:r>
              <a:rPr lang="en-GB" dirty="0" smtClean="0"/>
              <a:t>Coordinates a range of activities, groups and events which raise cultural awareness; promote health and wellbeing; improve quality of life; and foster better inter-community networking and co-operation through pioneering multicultural initiatives and school based workshops;</a:t>
            </a:r>
          </a:p>
          <a:p>
            <a:r>
              <a:rPr lang="en-GB" dirty="0" smtClean="0"/>
              <a:t>Promotes health and wellbeing and community learning through talks; health MOT days; keep fit, yoga, dance, language, literary and art classes and computer clubs;</a:t>
            </a:r>
          </a:p>
          <a:p>
            <a:r>
              <a:rPr lang="en-GB" dirty="0" smtClean="0"/>
              <a:t>Facilitates social opportunities through our luncheon clubs and has a 16-seat minibus that enables users with mobility difficulties to attend;</a:t>
            </a:r>
          </a:p>
          <a:p>
            <a:r>
              <a:rPr lang="en-GB" dirty="0" err="1" smtClean="0"/>
              <a:t>Heathwatch</a:t>
            </a:r>
            <a:r>
              <a:rPr lang="en-GB" dirty="0" smtClean="0"/>
              <a:t> activities.</a:t>
            </a:r>
            <a:endParaRPr lang="en-GB" dirty="0"/>
          </a:p>
        </p:txBody>
      </p:sp>
      <p:sp>
        <p:nvSpPr>
          <p:cNvPr id="3" name="Title 2"/>
          <p:cNvSpPr>
            <a:spLocks noGrp="1"/>
          </p:cNvSpPr>
          <p:nvPr>
            <p:ph type="title"/>
          </p:nvPr>
        </p:nvSpPr>
        <p:spPr/>
        <p:txBody>
          <a:bodyPr/>
          <a:lstStyle/>
          <a:p>
            <a:r>
              <a:rPr lang="en-GB" dirty="0" smtClean="0"/>
              <a:t>Luton Irish Forum</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Raising awareness of community needs; </a:t>
            </a:r>
          </a:p>
          <a:p>
            <a:r>
              <a:rPr lang="en-GB" dirty="0" smtClean="0"/>
              <a:t>Redevelopment of premises;</a:t>
            </a:r>
          </a:p>
          <a:p>
            <a:r>
              <a:rPr lang="en-GB" dirty="0" smtClean="0"/>
              <a:t>Presence on key fora;</a:t>
            </a:r>
          </a:p>
          <a:p>
            <a:r>
              <a:rPr lang="en-GB" dirty="0" smtClean="0"/>
              <a:t>Development of partnerships;</a:t>
            </a:r>
          </a:p>
          <a:p>
            <a:r>
              <a:rPr lang="en-GB" dirty="0" smtClean="0"/>
              <a:t>Development of profile as a community champion;</a:t>
            </a:r>
          </a:p>
          <a:p>
            <a:r>
              <a:rPr lang="en-GB" dirty="0" smtClean="0"/>
              <a:t>Focus on quality;</a:t>
            </a:r>
          </a:p>
          <a:p>
            <a:r>
              <a:rPr lang="en-GB" dirty="0" smtClean="0"/>
              <a:t>Focus on sustainability.</a:t>
            </a:r>
          </a:p>
          <a:p>
            <a:endParaRPr lang="en-GB" dirty="0"/>
          </a:p>
        </p:txBody>
      </p:sp>
      <p:sp>
        <p:nvSpPr>
          <p:cNvPr id="3" name="Title 2"/>
          <p:cNvSpPr>
            <a:spLocks noGrp="1"/>
          </p:cNvSpPr>
          <p:nvPr>
            <p:ph type="title"/>
          </p:nvPr>
        </p:nvSpPr>
        <p:spPr/>
        <p:txBody>
          <a:bodyPr/>
          <a:lstStyle/>
          <a:p>
            <a:r>
              <a:rPr lang="en-GB" dirty="0" smtClean="0"/>
              <a:t>Development of Reputation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r>
              <a:rPr lang="en-GB" sz="6400" dirty="0" smtClean="0"/>
              <a:t>Competitive tendering process; </a:t>
            </a:r>
          </a:p>
          <a:p>
            <a:endParaRPr lang="en-GB" sz="3200" dirty="0" smtClean="0"/>
          </a:p>
          <a:p>
            <a:pPr lvl="0"/>
            <a:r>
              <a:rPr lang="en-GB" sz="6400" b="1" dirty="0" smtClean="0"/>
              <a:t>Stage 1: A review of key information </a:t>
            </a:r>
          </a:p>
          <a:p>
            <a:pPr lvl="0"/>
            <a:r>
              <a:rPr lang="en-GB" sz="6400" dirty="0" smtClean="0"/>
              <a:t>To ensure that we are properly constituted, viable and have appropriate provision for insurance, business continuity, quality assurance, health and safety and equal opportunities; </a:t>
            </a:r>
          </a:p>
          <a:p>
            <a:pPr lvl="0"/>
            <a:endParaRPr lang="en-GB" sz="3200" dirty="0" smtClean="0"/>
          </a:p>
          <a:p>
            <a:pPr lvl="0"/>
            <a:r>
              <a:rPr lang="en-GB" sz="6400" b="1" dirty="0" smtClean="0"/>
              <a:t>Stage 2</a:t>
            </a:r>
            <a:r>
              <a:rPr lang="en-GB" sz="6400" dirty="0" smtClean="0"/>
              <a:t>: </a:t>
            </a:r>
            <a:r>
              <a:rPr lang="en-GB" sz="6400" b="1" dirty="0" smtClean="0"/>
              <a:t>Price and Quality Assessment </a:t>
            </a:r>
          </a:p>
          <a:p>
            <a:pPr lvl="0"/>
            <a:r>
              <a:rPr lang="en-GB" sz="6400" dirty="0" smtClean="0"/>
              <a:t>Price - a maximum of 20% of the overall score;</a:t>
            </a:r>
          </a:p>
          <a:p>
            <a:pPr lvl="0"/>
            <a:r>
              <a:rPr lang="en-GB" sz="6400" dirty="0" smtClean="0"/>
              <a:t>Any </a:t>
            </a:r>
            <a:r>
              <a:rPr lang="en-GB" sz="6400" dirty="0" err="1" smtClean="0"/>
              <a:t>Tenderer</a:t>
            </a:r>
            <a:r>
              <a:rPr lang="en-GB" sz="6400" dirty="0" smtClean="0"/>
              <a:t> submitting a bid sum above the maximum price was rejected;</a:t>
            </a:r>
          </a:p>
          <a:p>
            <a:pPr lvl="0"/>
            <a:endParaRPr lang="en-GB" sz="3200" dirty="0" smtClean="0"/>
          </a:p>
          <a:p>
            <a:pPr lvl="0"/>
            <a:r>
              <a:rPr lang="en-GB" sz="6400" dirty="0" smtClean="0"/>
              <a:t>Quality Assessment – Written Submission: 60% of the overall score; </a:t>
            </a:r>
          </a:p>
          <a:p>
            <a:pPr lvl="0"/>
            <a:r>
              <a:rPr lang="en-GB" sz="6400" dirty="0" smtClean="0"/>
              <a:t>Maximum word count of 500-2000 for Method Statements each scoring 1-5 points;</a:t>
            </a:r>
          </a:p>
          <a:p>
            <a:pPr lvl="0"/>
            <a:endParaRPr lang="en-GB" sz="3200" dirty="0" smtClean="0"/>
          </a:p>
          <a:p>
            <a:pPr lvl="0"/>
            <a:r>
              <a:rPr lang="en-GB" sz="6400" dirty="0" smtClean="0"/>
              <a:t>Quality Assessment - Interview: 20% of the overall score based on Method Statements; </a:t>
            </a:r>
          </a:p>
          <a:p>
            <a:pPr lvl="0"/>
            <a:r>
              <a:rPr lang="en-GB" sz="6400" dirty="0" smtClean="0"/>
              <a:t>Shortlist up to four </a:t>
            </a:r>
            <a:r>
              <a:rPr lang="en-GB" sz="6400" dirty="0" err="1" smtClean="0"/>
              <a:t>Tenderers</a:t>
            </a:r>
            <a:r>
              <a:rPr lang="en-GB" sz="6400" dirty="0" smtClean="0"/>
              <a:t> for interview - to clarify the information submitted in the Written Submission; </a:t>
            </a:r>
          </a:p>
          <a:p>
            <a:pPr lvl="0"/>
            <a:r>
              <a:rPr lang="en-GB" sz="6400" dirty="0" smtClean="0"/>
              <a:t>Right to adjust the Written Submission scores;  </a:t>
            </a:r>
          </a:p>
          <a:p>
            <a:r>
              <a:rPr lang="en-GB" sz="6400" dirty="0" smtClean="0"/>
              <a:t>References for all shortlisted </a:t>
            </a:r>
            <a:r>
              <a:rPr lang="en-GB" sz="6400" dirty="0" err="1" smtClean="0"/>
              <a:t>Tenderers</a:t>
            </a:r>
            <a:r>
              <a:rPr lang="en-GB" sz="6400" dirty="0" smtClean="0"/>
              <a:t>. </a:t>
            </a:r>
            <a:endParaRPr lang="en-GB" sz="6400" b="1" u="sng" dirty="0" smtClean="0"/>
          </a:p>
          <a:p>
            <a:endParaRPr lang="en-GB" dirty="0" smtClean="0"/>
          </a:p>
        </p:txBody>
      </p:sp>
      <p:sp>
        <p:nvSpPr>
          <p:cNvPr id="3" name="Title 2"/>
          <p:cNvSpPr>
            <a:spLocks noGrp="1"/>
          </p:cNvSpPr>
          <p:nvPr>
            <p:ph type="title"/>
          </p:nvPr>
        </p:nvSpPr>
        <p:spPr/>
        <p:txBody>
          <a:bodyPr>
            <a:normAutofit/>
          </a:bodyPr>
          <a:lstStyle/>
          <a:p>
            <a:r>
              <a:rPr lang="en-GB" dirty="0" smtClean="0"/>
              <a:t>‘</a:t>
            </a:r>
            <a:r>
              <a:rPr lang="en-GB" dirty="0" err="1" smtClean="0"/>
              <a:t>Healthwatch</a:t>
            </a:r>
            <a:r>
              <a:rPr lang="en-GB" dirty="0" smtClean="0"/>
              <a:t>’ contract</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althwatchStructure"/>
          <p:cNvPicPr/>
          <p:nvPr/>
        </p:nvPicPr>
        <p:blipFill>
          <a:blip r:embed="rId3" cstate="print"/>
          <a:srcRect l="4545" t="3966" r="5455" b="4816"/>
          <a:stretch>
            <a:fillRect/>
          </a:stretch>
        </p:blipFill>
        <p:spPr bwMode="auto">
          <a:xfrm>
            <a:off x="827584" y="620688"/>
            <a:ext cx="7632848" cy="5400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ealthwatchOperationalStaffing"/>
          <p:cNvPicPr/>
          <p:nvPr/>
        </p:nvPicPr>
        <p:blipFill>
          <a:blip r:embed="rId2" cstate="print"/>
          <a:srcRect l="4857" t="3708" r="2542" b="6795"/>
          <a:stretch>
            <a:fillRect/>
          </a:stretch>
        </p:blipFill>
        <p:spPr bwMode="auto">
          <a:xfrm>
            <a:off x="971600" y="620688"/>
            <a:ext cx="7272808" cy="54006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Continue to raise profile locally;</a:t>
            </a:r>
          </a:p>
          <a:p>
            <a:r>
              <a:rPr lang="en-GB" dirty="0" smtClean="0"/>
              <a:t>Raise profile across Ireland;</a:t>
            </a:r>
          </a:p>
          <a:p>
            <a:r>
              <a:rPr lang="en-GB" dirty="0" smtClean="0"/>
              <a:t>Engagement of the 2</a:t>
            </a:r>
            <a:r>
              <a:rPr lang="en-GB" baseline="30000" dirty="0" smtClean="0"/>
              <a:t>nd</a:t>
            </a:r>
            <a:r>
              <a:rPr lang="en-GB" dirty="0" smtClean="0"/>
              <a:t> &amp; 3</a:t>
            </a:r>
            <a:r>
              <a:rPr lang="en-GB" baseline="30000" dirty="0" smtClean="0"/>
              <a:t>rd</a:t>
            </a:r>
            <a:r>
              <a:rPr lang="en-GB" dirty="0" smtClean="0"/>
              <a:t> generation;</a:t>
            </a:r>
          </a:p>
          <a:p>
            <a:r>
              <a:rPr lang="en-GB" dirty="0" smtClean="0"/>
              <a:t>Develop Luton Irish Network.</a:t>
            </a:r>
            <a:endParaRPr lang="en-GB" dirty="0"/>
          </a:p>
        </p:txBody>
      </p:sp>
      <p:sp>
        <p:nvSpPr>
          <p:cNvPr id="3" name="Title 2"/>
          <p:cNvSpPr>
            <a:spLocks noGrp="1"/>
          </p:cNvSpPr>
          <p:nvPr>
            <p:ph type="title"/>
          </p:nvPr>
        </p:nvSpPr>
        <p:spPr/>
        <p:txBody>
          <a:bodyPr/>
          <a:lstStyle/>
          <a:p>
            <a:r>
              <a:rPr lang="en-GB" dirty="0" smtClean="0"/>
              <a:t>Next steps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GB" sz="2000" dirty="0" smtClean="0">
                <a:hlinkClick r:id="rId2"/>
              </a:rPr>
              <a:t>http://www.healthwatchluton.co.uk/</a:t>
            </a:r>
            <a:endParaRPr lang="en-GB" sz="2000" dirty="0" smtClean="0"/>
          </a:p>
          <a:p>
            <a:endParaRPr lang="en-GB" sz="2000" dirty="0" smtClean="0"/>
          </a:p>
          <a:p>
            <a:pPr>
              <a:buNone/>
            </a:pPr>
            <a:r>
              <a:rPr lang="en-GB" sz="2000" dirty="0" smtClean="0">
                <a:hlinkClick r:id="rId3"/>
              </a:rPr>
              <a:t>http://www.lutonirishforum.org</a:t>
            </a:r>
            <a:r>
              <a:rPr lang="en-GB" dirty="0" smtClean="0">
                <a:hlinkClick r:id="rId3"/>
              </a:rPr>
              <a:t>/</a:t>
            </a:r>
            <a:endParaRPr lang="en-GB" dirty="0" smtClean="0"/>
          </a:p>
          <a:p>
            <a:pPr lvl="0">
              <a:buNone/>
            </a:pPr>
            <a:r>
              <a:rPr lang="en-US" sz="2000" dirty="0" smtClean="0">
                <a:latin typeface="Arial" pitchFamily="34" charset="0"/>
                <a:cs typeface="Arial" pitchFamily="34" charset="0"/>
              </a:rPr>
              <a:t>102 </a:t>
            </a:r>
            <a:r>
              <a:rPr lang="en-US" sz="2000" dirty="0" err="1" smtClean="0">
                <a:latin typeface="Arial" pitchFamily="34" charset="0"/>
                <a:cs typeface="Arial" pitchFamily="34" charset="0"/>
              </a:rPr>
              <a:t>Hitchin</a:t>
            </a:r>
            <a:r>
              <a:rPr lang="en-US" sz="2000" dirty="0" smtClean="0">
                <a:latin typeface="Arial" pitchFamily="34" charset="0"/>
                <a:cs typeface="Arial" pitchFamily="34" charset="0"/>
              </a:rPr>
              <a:t> Rd, Luton LU2 0ES</a:t>
            </a:r>
          </a:p>
          <a:p>
            <a:pPr lvl="0">
              <a:buNone/>
            </a:pPr>
            <a:r>
              <a:rPr lang="en-US" sz="2000" dirty="0" smtClean="0">
                <a:latin typeface="Arial" pitchFamily="34" charset="0"/>
                <a:cs typeface="Arial" pitchFamily="34" charset="0"/>
              </a:rPr>
              <a:t>Tel: 01582 720447</a:t>
            </a:r>
          </a:p>
          <a:p>
            <a:endParaRPr lang="en-GB" dirty="0" smtClean="0"/>
          </a:p>
          <a:p>
            <a:endParaRPr lang="en-GB" dirty="0"/>
          </a:p>
        </p:txBody>
      </p:sp>
      <p:sp>
        <p:nvSpPr>
          <p:cNvPr id="3" name="Title 2"/>
          <p:cNvSpPr>
            <a:spLocks noGrp="1"/>
          </p:cNvSpPr>
          <p:nvPr>
            <p:ph type="title"/>
          </p:nvPr>
        </p:nvSpPr>
        <p:spPr/>
        <p:txBody>
          <a:bodyPr/>
          <a:lstStyle/>
          <a:p>
            <a:r>
              <a:rPr lang="en-GB" smtClean="0"/>
              <a:t>Further </a:t>
            </a:r>
            <a:r>
              <a:rPr lang="en-GB" smtClean="0"/>
              <a:t>information</a:t>
            </a:r>
            <a:endParaRPr lang="en-GB" dirty="0"/>
          </a:p>
        </p:txBody>
      </p:sp>
      <p:pic>
        <p:nvPicPr>
          <p:cNvPr id="5" name="Picture 4" descr="forum_30.9.11_1.jpg"/>
          <p:cNvPicPr>
            <a:picLocks noChangeAspect="1"/>
          </p:cNvPicPr>
          <p:nvPr/>
        </p:nvPicPr>
        <p:blipFill>
          <a:blip r:embed="rId4" cstate="print"/>
          <a:stretch>
            <a:fillRect/>
          </a:stretch>
        </p:blipFill>
        <p:spPr>
          <a:xfrm>
            <a:off x="5436096" y="1892830"/>
            <a:ext cx="3204355" cy="4272474"/>
          </a:xfrm>
          <a:prstGeom prst="rect">
            <a:avLst/>
          </a:prstGeom>
        </p:spPr>
      </p:pic>
      <p:pic>
        <p:nvPicPr>
          <p:cNvPr id="9" name="Picture 8" descr="Twitter.png"/>
          <p:cNvPicPr>
            <a:picLocks noChangeAspect="1"/>
          </p:cNvPicPr>
          <p:nvPr/>
        </p:nvPicPr>
        <p:blipFill>
          <a:blip r:embed="rId5" cstate="print"/>
          <a:stretch>
            <a:fillRect/>
          </a:stretch>
        </p:blipFill>
        <p:spPr>
          <a:xfrm>
            <a:off x="323528" y="4005064"/>
            <a:ext cx="1933422" cy="1055279"/>
          </a:xfrm>
          <a:prstGeom prst="rect">
            <a:avLst/>
          </a:prstGeom>
        </p:spPr>
      </p:pic>
      <p:pic>
        <p:nvPicPr>
          <p:cNvPr id="10" name="Picture 9" descr="Facebook-New-Logo-2013.png"/>
          <p:cNvPicPr>
            <a:picLocks noChangeAspect="1"/>
          </p:cNvPicPr>
          <p:nvPr/>
        </p:nvPicPr>
        <p:blipFill>
          <a:blip r:embed="rId6" cstate="print"/>
          <a:stretch>
            <a:fillRect/>
          </a:stretch>
        </p:blipFill>
        <p:spPr>
          <a:xfrm>
            <a:off x="2123728" y="3933056"/>
            <a:ext cx="1124744" cy="1124744"/>
          </a:xfrm>
          <a:prstGeom prst="rect">
            <a:avLst/>
          </a:prstGeom>
        </p:spPr>
      </p:pic>
      <p:pic>
        <p:nvPicPr>
          <p:cNvPr id="11" name="Picture 10" descr="YouTube-logo-full_color.png"/>
          <p:cNvPicPr>
            <a:picLocks noChangeAspect="1"/>
          </p:cNvPicPr>
          <p:nvPr/>
        </p:nvPicPr>
        <p:blipFill>
          <a:blip r:embed="rId7" cstate="print"/>
          <a:stretch>
            <a:fillRect/>
          </a:stretch>
        </p:blipFill>
        <p:spPr>
          <a:xfrm>
            <a:off x="2944110" y="3789040"/>
            <a:ext cx="2314436" cy="144016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302</TotalTime>
  <Words>460</Words>
  <Application>Microsoft Office PowerPoint</Application>
  <PresentationFormat>On-screen Show (4:3)</PresentationFormat>
  <Paragraphs>64</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 </vt:lpstr>
      <vt:lpstr>Overview</vt:lpstr>
      <vt:lpstr>Luton Irish Forum</vt:lpstr>
      <vt:lpstr>Development of Reputation </vt:lpstr>
      <vt:lpstr>‘Healthwatch’ contract</vt:lpstr>
      <vt:lpstr>PowerPoint Presentation</vt:lpstr>
      <vt:lpstr>PowerPoint Presentation</vt:lpstr>
      <vt:lpstr>Next steps</vt:lpstr>
      <vt:lpstr>Further information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Noelette Hanley, Chief Officer, Luton Irish Forum In 2013, Luton Irish Forum was awarded the contract to provide the Healthwatch Service for Luton Borough. Noelette’s presentation will deal with the development of the organisation’s reputation as a provider of health and wellbeing services in the area, the application process for the contract, and the work involved in the delivery of the Healthwatch contract.</dc:title>
  <dc:creator>Noelette</dc:creator>
  <cp:lastModifiedBy>Fiona Smith</cp:lastModifiedBy>
  <cp:revision>20</cp:revision>
  <dcterms:created xsi:type="dcterms:W3CDTF">2014-02-25T17:36:28Z</dcterms:created>
  <dcterms:modified xsi:type="dcterms:W3CDTF">2014-02-26T15:57:57Z</dcterms:modified>
</cp:coreProperties>
</file>